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72" r:id="rId4"/>
    <p:sldId id="258" r:id="rId5"/>
    <p:sldId id="273" r:id="rId6"/>
    <p:sldId id="274" r:id="rId7"/>
    <p:sldId id="275" r:id="rId8"/>
    <p:sldId id="259" r:id="rId9"/>
    <p:sldId id="276" r:id="rId10"/>
    <p:sldId id="261" r:id="rId11"/>
    <p:sldId id="262" r:id="rId12"/>
    <p:sldId id="263" r:id="rId13"/>
    <p:sldId id="264" r:id="rId14"/>
    <p:sldId id="277" r:id="rId15"/>
    <p:sldId id="278" r:id="rId16"/>
    <p:sldId id="265" r:id="rId17"/>
    <p:sldId id="279" r:id="rId18"/>
    <p:sldId id="266" r:id="rId19"/>
    <p:sldId id="269" r:id="rId20"/>
    <p:sldId id="268" r:id="rId21"/>
    <p:sldId id="280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DB375"/>
    <a:srgbClr val="C9A57D"/>
    <a:srgbClr val="D09458"/>
    <a:srgbClr val="C76239"/>
    <a:srgbClr val="FF5050"/>
    <a:srgbClr val="FFCC99"/>
    <a:srgbClr val="B69472"/>
    <a:srgbClr val="FF9900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>
        <p:scale>
          <a:sx n="62" d="100"/>
          <a:sy n="62" d="100"/>
        </p:scale>
        <p:origin x="89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BF975E-64EC-4AA6-9D01-1052DA15B8A4}" type="datetimeFigureOut">
              <a:rPr lang="en-GB" smtClean="0"/>
              <a:t>21/10/2023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EBB839-9DF7-44FE-94DF-5E9F786E35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49158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EBB839-9DF7-44FE-94DF-5E9F786E357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11751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EBB839-9DF7-44FE-94DF-5E9F786E357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83001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F5AB9-4129-400F-975A-3F79D78178F9}" type="datetimeFigureOut">
              <a:rPr lang="en-GB" smtClean="0"/>
              <a:t>21/10/2023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78B3C-219B-4055-9FF1-9F4DD97ED9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641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F5AB9-4129-400F-975A-3F79D78178F9}" type="datetimeFigureOut">
              <a:rPr lang="en-GB" smtClean="0"/>
              <a:t>21/10/2023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78B3C-219B-4055-9FF1-9F4DD97ED9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286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F5AB9-4129-400F-975A-3F79D78178F9}" type="datetimeFigureOut">
              <a:rPr lang="en-GB" smtClean="0"/>
              <a:t>21/10/2023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78B3C-219B-4055-9FF1-9F4DD97ED9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6710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F5AB9-4129-400F-975A-3F79D78178F9}" type="datetimeFigureOut">
              <a:rPr lang="en-GB" smtClean="0"/>
              <a:t>21/10/2023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78B3C-219B-4055-9FF1-9F4DD97ED9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6485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F5AB9-4129-400F-975A-3F79D78178F9}" type="datetimeFigureOut">
              <a:rPr lang="en-GB" smtClean="0"/>
              <a:t>21/10/2023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78B3C-219B-4055-9FF1-9F4DD97ED9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4320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F5AB9-4129-400F-975A-3F79D78178F9}" type="datetimeFigureOut">
              <a:rPr lang="en-GB" smtClean="0"/>
              <a:t>21/10/2023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78B3C-219B-4055-9FF1-9F4DD97ED9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4018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F5AB9-4129-400F-975A-3F79D78178F9}" type="datetimeFigureOut">
              <a:rPr lang="en-GB" smtClean="0"/>
              <a:t>21/10/2023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78B3C-219B-4055-9FF1-9F4DD97ED9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7141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F5AB9-4129-400F-975A-3F79D78178F9}" type="datetimeFigureOut">
              <a:rPr lang="en-GB" smtClean="0"/>
              <a:t>21/10/2023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78B3C-219B-4055-9FF1-9F4DD97ED9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614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F5AB9-4129-400F-975A-3F79D78178F9}" type="datetimeFigureOut">
              <a:rPr lang="en-GB" smtClean="0"/>
              <a:t>21/10/2023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78B3C-219B-4055-9FF1-9F4DD97ED9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7696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F5AB9-4129-400F-975A-3F79D78178F9}" type="datetimeFigureOut">
              <a:rPr lang="en-GB" smtClean="0"/>
              <a:t>21/10/2023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78B3C-219B-4055-9FF1-9F4DD97ED9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3918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F5AB9-4129-400F-975A-3F79D78178F9}" type="datetimeFigureOut">
              <a:rPr lang="en-GB" smtClean="0"/>
              <a:t>21/10/2023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78B3C-219B-4055-9FF1-9F4DD97ED9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0886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F5AB9-4129-400F-975A-3F79D78178F9}" type="datetimeFigureOut">
              <a:rPr lang="en-GB" smtClean="0"/>
              <a:t>21/10/2023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B78B3C-219B-4055-9FF1-9F4DD97ED9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2903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13" Type="http://schemas.openxmlformats.org/officeDocument/2006/relationships/hyperlink" Target="https://www.ocr.org.uk/Images/558027-specification-gcse-computer-science-j277.pdf" TargetMode="External"/><Relationship Id="rId3" Type="http://schemas.openxmlformats.org/officeDocument/2006/relationships/slide" Target="slide4.xml"/><Relationship Id="rId7" Type="http://schemas.openxmlformats.org/officeDocument/2006/relationships/slide" Target="slide12.xml"/><Relationship Id="rId12" Type="http://schemas.openxmlformats.org/officeDocument/2006/relationships/slide" Target="slide20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1.xml"/><Relationship Id="rId11" Type="http://schemas.openxmlformats.org/officeDocument/2006/relationships/slide" Target="slide19.xml"/><Relationship Id="rId5" Type="http://schemas.openxmlformats.org/officeDocument/2006/relationships/slide" Target="slide10.xml"/><Relationship Id="rId10" Type="http://schemas.openxmlformats.org/officeDocument/2006/relationships/slide" Target="slide18.xml"/><Relationship Id="rId4" Type="http://schemas.openxmlformats.org/officeDocument/2006/relationships/slide" Target="slide8.xml"/><Relationship Id="rId9" Type="http://schemas.openxmlformats.org/officeDocument/2006/relationships/slide" Target="slide16.xml"/><Relationship Id="rId14" Type="http://schemas.openxmlformats.org/officeDocument/2006/relationships/hyperlink" Target="http://student.craigndave.org/gcse-videos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hyperlink" Target="https://student.craigndave.org/videos/slr1-4-network-security" TargetMode="Externa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hyperlink" Target="https://student.craigndave.org/videos/slr1-5-systems-software" TargetMode="Externa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hyperlink" Target="https://student.craigndave.org/videos/slr1-6-ethical-legal-cultural-and-environmental-concerns" TargetMode="Externa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hyperlink" Target="https://student.craigndave.org/videos/slr2-1-algorithms" TargetMode="Externa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hyperlink" Target="https://student.craigndave.org/videos/slr2-1-algorithms" TargetMode="Externa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hyperlink" Target="https://student.craigndave.org/videos/slr2-2-programming-fundementals" TargetMode="Externa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hyperlink" Target="https://student.craigndave.org/videos/slr2-2-programming-fundementals" TargetMode="Externa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hyperlink" Target="https://student.craigndave.org/videos/slr2-3-producing-robust-programs" TargetMode="Externa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hyperlink" Target="https://student.craigndave.org/videos/slr2-4-boolean-logic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tudent.craigndave.org/videos/slr1-1-systems-architectur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1.png"/><Relationship Id="rId4" Type="http://schemas.openxmlformats.org/officeDocument/2006/relationships/slide" Target="slid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hyperlink" Target="https://student.craigndave.org/videos/slr2-5-programming-languages-and-ides" TargetMode="Externa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https://student.craigndave.org/videos/slr2-1-algorithms" TargetMode="External"/><Relationship Id="rId13" Type="http://schemas.openxmlformats.org/officeDocument/2006/relationships/hyperlink" Target="https://www.ocr.org.uk/Images/558027-specification-gcse-computer-science-j277.pdf" TargetMode="External"/><Relationship Id="rId3" Type="http://schemas.openxmlformats.org/officeDocument/2006/relationships/hyperlink" Target="https://student.craigndave.org/videos/slr1-2-memory-and-storage" TargetMode="External"/><Relationship Id="rId7" Type="http://schemas.openxmlformats.org/officeDocument/2006/relationships/hyperlink" Target="https://student.craigndave.org/videos/slr1-6-ethical-legal-cultural-and-environmental-concerns" TargetMode="External"/><Relationship Id="rId12" Type="http://schemas.openxmlformats.org/officeDocument/2006/relationships/hyperlink" Target="https://student.craigndave.org/videos/slr2-5-programming-languages-and-ides" TargetMode="External"/><Relationship Id="rId2" Type="http://schemas.openxmlformats.org/officeDocument/2006/relationships/hyperlink" Target="https://student.craigndave.org/videos/slr1-1-systems-architecture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student.craigndave.org/videos/slr1-5-systems-software" TargetMode="External"/><Relationship Id="rId11" Type="http://schemas.openxmlformats.org/officeDocument/2006/relationships/hyperlink" Target="https://student.craigndave.org/videos/slr2-4-boolean-logic" TargetMode="External"/><Relationship Id="rId5" Type="http://schemas.openxmlformats.org/officeDocument/2006/relationships/hyperlink" Target="https://student.craigndave.org/videos/slr1-4-network-security" TargetMode="External"/><Relationship Id="rId10" Type="http://schemas.openxmlformats.org/officeDocument/2006/relationships/hyperlink" Target="https://student.craigndave.org/videos/slr2-3-producing-robust-programs" TargetMode="External"/><Relationship Id="rId4" Type="http://schemas.openxmlformats.org/officeDocument/2006/relationships/hyperlink" Target="https://student.craigndave.org/videos/slr1-3-computer-networks-connections-and-protocols" TargetMode="External"/><Relationship Id="rId9" Type="http://schemas.openxmlformats.org/officeDocument/2006/relationships/hyperlink" Target="https://student.craigndave.org/videos/slr2-2-programming-fundementals" TargetMode="External"/><Relationship Id="rId14" Type="http://schemas.openxmlformats.org/officeDocument/2006/relationships/hyperlink" Target="http://student.craigndave.org/gcse-videos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tudent.craigndave.org/videos/slr1-1-systems-architecture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1.png"/><Relationship Id="rId4" Type="http://schemas.openxmlformats.org/officeDocument/2006/relationships/slide" Target="sl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hyperlink" Target="https://student.craigndave.org/videos/slr1-2-memory-and-storage" TargetMode="Externa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hyperlink" Target="https://student.craigndave.org/videos/slr1-2-memory-and-storage" TargetMode="Externa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hyperlink" Target="https://student.craigndave.org/videos/slr1-2-memory-and-storage" TargetMode="Externa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hyperlink" Target="https://student.craigndave.org/videos/slr1-2-memory-and-storage" TargetMode="Externa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hyperlink" Target="https://student.craigndave.org/videos/slr1-3-computer-networks-connections-and-protocols" TargetMode="Externa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hyperlink" Target="https://student.craigndave.org/videos/slr1-3-computer-networks-connections-and-protocols" TargetMode="Externa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116633"/>
            <a:ext cx="8950746" cy="72008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GB" sz="3200" b="1" dirty="0" smtClean="0">
                <a:solidFill>
                  <a:schemeClr val="bg1"/>
                </a:solidFill>
              </a:rPr>
              <a:t>OCR GCSE Computer Science Revision Checklist</a:t>
            </a:r>
            <a:endParaRPr lang="en-GB" sz="32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504" y="908720"/>
            <a:ext cx="4464496" cy="936104"/>
          </a:xfrm>
          <a:solidFill>
            <a:srgbClr val="FFC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GB" sz="1600" b="1" dirty="0">
                <a:solidFill>
                  <a:schemeClr val="tx1"/>
                </a:solidFill>
              </a:rPr>
              <a:t>OCR </a:t>
            </a:r>
            <a:r>
              <a:rPr lang="en-GB" sz="1600" b="1" dirty="0" smtClean="0">
                <a:solidFill>
                  <a:schemeClr val="tx1"/>
                </a:solidFill>
              </a:rPr>
              <a:t>Component 01 </a:t>
            </a:r>
          </a:p>
          <a:p>
            <a:pPr>
              <a:spcBef>
                <a:spcPts val="0"/>
              </a:spcBef>
            </a:pPr>
            <a:r>
              <a:rPr lang="en-GB" sz="1400" b="1" dirty="0" smtClean="0">
                <a:solidFill>
                  <a:schemeClr val="accent6">
                    <a:lumMod val="75000"/>
                  </a:schemeClr>
                </a:solidFill>
              </a:rPr>
              <a:t>Computing Systems</a:t>
            </a:r>
          </a:p>
          <a:p>
            <a:pPr>
              <a:spcBef>
                <a:spcPts val="0"/>
              </a:spcBef>
            </a:pPr>
            <a:r>
              <a:rPr lang="en-GB" sz="1400" b="1" dirty="0" smtClean="0">
                <a:solidFill>
                  <a:schemeClr val="bg1"/>
                </a:solidFill>
              </a:rPr>
              <a:t>80 marks – 1 hour and 30 minutes, Written paper </a:t>
            </a:r>
          </a:p>
          <a:p>
            <a:pPr>
              <a:spcBef>
                <a:spcPts val="0"/>
              </a:spcBef>
            </a:pPr>
            <a:r>
              <a:rPr lang="en-GB" sz="1200" b="1" dirty="0" smtClean="0">
                <a:solidFill>
                  <a:schemeClr val="bg1"/>
                </a:solidFill>
              </a:rPr>
              <a:t>(no calculators allowed)</a:t>
            </a:r>
          </a:p>
          <a:p>
            <a:pPr>
              <a:spcBef>
                <a:spcPts val="0"/>
              </a:spcBef>
            </a:pPr>
            <a:endParaRPr lang="en-GB" sz="1400" b="1" dirty="0">
              <a:solidFill>
                <a:schemeClr val="bg1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629758" y="903040"/>
            <a:ext cx="4428492" cy="93610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6600" b="1" dirty="0">
                <a:solidFill>
                  <a:schemeClr val="tx1"/>
                </a:solidFill>
              </a:rPr>
              <a:t>OCR </a:t>
            </a:r>
            <a:r>
              <a:rPr lang="en-GB" sz="6400" b="1" dirty="0" smtClean="0">
                <a:solidFill>
                  <a:schemeClr val="tx1"/>
                </a:solidFill>
              </a:rPr>
              <a:t>Component 02</a:t>
            </a:r>
          </a:p>
          <a:p>
            <a:r>
              <a:rPr lang="en-GB" sz="5600" b="1" dirty="0">
                <a:solidFill>
                  <a:schemeClr val="accent3">
                    <a:lumMod val="50000"/>
                  </a:schemeClr>
                </a:solidFill>
              </a:rPr>
              <a:t>Computational Thinking, Algorithms &amp; </a:t>
            </a:r>
            <a:r>
              <a:rPr lang="en-GB" sz="5600" b="1" dirty="0" smtClean="0">
                <a:solidFill>
                  <a:schemeClr val="accent3">
                    <a:lumMod val="50000"/>
                  </a:schemeClr>
                </a:solidFill>
              </a:rPr>
              <a:t>Programming</a:t>
            </a:r>
          </a:p>
          <a:p>
            <a:r>
              <a:rPr lang="en-GB" sz="5600" b="1" dirty="0" smtClean="0">
                <a:solidFill>
                  <a:schemeClr val="bg1"/>
                </a:solidFill>
              </a:rPr>
              <a:t>80 marks – 1 hour and 30 minutes, Written paper </a:t>
            </a:r>
          </a:p>
          <a:p>
            <a:r>
              <a:rPr lang="en-GB" sz="4800" b="1" dirty="0">
                <a:solidFill>
                  <a:schemeClr val="bg1"/>
                </a:solidFill>
              </a:rPr>
              <a:t>(</a:t>
            </a:r>
            <a:r>
              <a:rPr lang="en-GB" sz="4800" b="1" dirty="0" smtClean="0">
                <a:solidFill>
                  <a:schemeClr val="bg1"/>
                </a:solidFill>
              </a:rPr>
              <a:t>no calculators allowed)</a:t>
            </a:r>
            <a:endParaRPr lang="en-GB" sz="4800" b="1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107504" y="1940664"/>
            <a:ext cx="4464496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1.1 </a:t>
            </a:r>
            <a:r>
              <a:rPr lang="en-GB" dirty="0"/>
              <a:t>– Systems </a:t>
            </a:r>
            <a:r>
              <a:rPr lang="en-GB" dirty="0" smtClean="0"/>
              <a:t>Architecture</a:t>
            </a:r>
            <a:endParaRPr lang="en-GB" dirty="0"/>
          </a:p>
        </p:txBody>
      </p:sp>
      <p:sp>
        <p:nvSpPr>
          <p:cNvPr id="6" name="TextBox 5">
            <a:hlinkClick r:id="rId3" action="ppaction://hlinksldjump"/>
          </p:cNvPr>
          <p:cNvSpPr txBox="1"/>
          <p:nvPr/>
        </p:nvSpPr>
        <p:spPr>
          <a:xfrm>
            <a:off x="107504" y="2405836"/>
            <a:ext cx="4464496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1.2 </a:t>
            </a:r>
            <a:r>
              <a:rPr lang="en-GB" dirty="0"/>
              <a:t>– Memory and storage </a:t>
            </a:r>
          </a:p>
        </p:txBody>
      </p:sp>
      <p:sp>
        <p:nvSpPr>
          <p:cNvPr id="8" name="TextBox 7">
            <a:hlinkClick r:id="rId4" action="ppaction://hlinksldjump"/>
          </p:cNvPr>
          <p:cNvSpPr txBox="1"/>
          <p:nvPr/>
        </p:nvSpPr>
        <p:spPr>
          <a:xfrm>
            <a:off x="107504" y="2885945"/>
            <a:ext cx="4464496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1.3 </a:t>
            </a:r>
            <a:r>
              <a:rPr lang="en-GB" dirty="0"/>
              <a:t>– Computer networks, connections and protocols </a:t>
            </a:r>
          </a:p>
        </p:txBody>
      </p:sp>
      <p:sp>
        <p:nvSpPr>
          <p:cNvPr id="9" name="TextBox 8">
            <a:hlinkClick r:id="rId5" action="ppaction://hlinksldjump"/>
          </p:cNvPr>
          <p:cNvSpPr txBox="1"/>
          <p:nvPr/>
        </p:nvSpPr>
        <p:spPr>
          <a:xfrm>
            <a:off x="107504" y="3645024"/>
            <a:ext cx="4464496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1.4 – </a:t>
            </a:r>
            <a:r>
              <a:rPr lang="en-GB" dirty="0"/>
              <a:t>Network security </a:t>
            </a:r>
          </a:p>
        </p:txBody>
      </p:sp>
      <p:sp>
        <p:nvSpPr>
          <p:cNvPr id="11" name="TextBox 10">
            <a:hlinkClick r:id="rId6" action="ppaction://hlinksldjump"/>
          </p:cNvPr>
          <p:cNvSpPr txBox="1"/>
          <p:nvPr/>
        </p:nvSpPr>
        <p:spPr>
          <a:xfrm>
            <a:off x="107504" y="4139788"/>
            <a:ext cx="4464496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1.5 </a:t>
            </a:r>
            <a:r>
              <a:rPr lang="en-GB" dirty="0"/>
              <a:t>– Systems Software</a:t>
            </a:r>
          </a:p>
        </p:txBody>
      </p:sp>
      <p:sp>
        <p:nvSpPr>
          <p:cNvPr id="12" name="TextBox 11">
            <a:hlinkClick r:id="rId7" action="ppaction://hlinksldjump"/>
          </p:cNvPr>
          <p:cNvSpPr txBox="1"/>
          <p:nvPr/>
        </p:nvSpPr>
        <p:spPr>
          <a:xfrm>
            <a:off x="71500" y="4634552"/>
            <a:ext cx="4464496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1.6 - </a:t>
            </a:r>
            <a:r>
              <a:rPr lang="en-GB" dirty="0"/>
              <a:t>Ethical, legal, cultural and environmental impacts of digital technology </a:t>
            </a:r>
          </a:p>
        </p:txBody>
      </p:sp>
      <p:sp>
        <p:nvSpPr>
          <p:cNvPr id="13" name="TextBox 12">
            <a:hlinkClick r:id="rId8" action="ppaction://hlinksldjump"/>
          </p:cNvPr>
          <p:cNvSpPr txBox="1"/>
          <p:nvPr/>
        </p:nvSpPr>
        <p:spPr>
          <a:xfrm>
            <a:off x="4629758" y="1930249"/>
            <a:ext cx="4428492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2.1 </a:t>
            </a:r>
            <a:r>
              <a:rPr lang="en-GB" dirty="0"/>
              <a:t>– Algorithms</a:t>
            </a:r>
          </a:p>
        </p:txBody>
      </p:sp>
      <p:sp>
        <p:nvSpPr>
          <p:cNvPr id="14" name="TextBox 13">
            <a:hlinkClick r:id="rId9" action="ppaction://hlinksldjump"/>
          </p:cNvPr>
          <p:cNvSpPr txBox="1"/>
          <p:nvPr/>
        </p:nvSpPr>
        <p:spPr>
          <a:xfrm>
            <a:off x="4629758" y="2390686"/>
            <a:ext cx="4428492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2.2 </a:t>
            </a:r>
            <a:r>
              <a:rPr lang="en-GB" dirty="0"/>
              <a:t>– Programming </a:t>
            </a:r>
            <a:r>
              <a:rPr lang="en-GB" dirty="0" smtClean="0"/>
              <a:t>fundamentals</a:t>
            </a:r>
            <a:endParaRPr lang="en-GB" dirty="0"/>
          </a:p>
        </p:txBody>
      </p:sp>
      <p:sp>
        <p:nvSpPr>
          <p:cNvPr id="15" name="TextBox 14">
            <a:hlinkClick r:id="rId10" action="ppaction://hlinksldjump"/>
          </p:cNvPr>
          <p:cNvSpPr txBox="1"/>
          <p:nvPr/>
        </p:nvSpPr>
        <p:spPr>
          <a:xfrm>
            <a:off x="4629758" y="2851123"/>
            <a:ext cx="4428492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2.3 </a:t>
            </a:r>
            <a:r>
              <a:rPr lang="en-GB" dirty="0"/>
              <a:t>– Producing Robust Programs</a:t>
            </a:r>
          </a:p>
        </p:txBody>
      </p:sp>
      <p:sp>
        <p:nvSpPr>
          <p:cNvPr id="16" name="TextBox 15">
            <a:hlinkClick r:id="rId11" action="ppaction://hlinksldjump"/>
          </p:cNvPr>
          <p:cNvSpPr txBox="1"/>
          <p:nvPr/>
        </p:nvSpPr>
        <p:spPr>
          <a:xfrm>
            <a:off x="4629758" y="3311560"/>
            <a:ext cx="4428492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2.4 </a:t>
            </a:r>
            <a:r>
              <a:rPr lang="en-GB" dirty="0"/>
              <a:t>– Computational Logic</a:t>
            </a:r>
          </a:p>
        </p:txBody>
      </p:sp>
      <p:sp>
        <p:nvSpPr>
          <p:cNvPr id="17" name="TextBox 16">
            <a:hlinkClick r:id="rId12" action="ppaction://hlinksldjump"/>
          </p:cNvPr>
          <p:cNvSpPr txBox="1"/>
          <p:nvPr/>
        </p:nvSpPr>
        <p:spPr>
          <a:xfrm>
            <a:off x="4629758" y="3771997"/>
            <a:ext cx="4428492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2.5 </a:t>
            </a:r>
            <a:r>
              <a:rPr lang="en-GB" dirty="0"/>
              <a:t>– Programming languages and Integrated Development Environments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7504" y="6309320"/>
            <a:ext cx="8950746" cy="461665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GB" sz="800" b="1" dirty="0" smtClean="0"/>
              <a:t>Credits: </a:t>
            </a:r>
          </a:p>
          <a:p>
            <a:pPr marL="228600" indent="-228600">
              <a:buAutoNum type="arabicPeriod"/>
            </a:pPr>
            <a:r>
              <a:rPr lang="en-GB" sz="800" dirty="0" smtClean="0">
                <a:hlinkClick r:id="rId13"/>
              </a:rPr>
              <a:t>Check </a:t>
            </a:r>
            <a:r>
              <a:rPr lang="en-GB" sz="800" dirty="0">
                <a:hlinkClick r:id="rId13"/>
              </a:rPr>
              <a:t>list ripped from OCR GCSE Computer Science J277 specification</a:t>
            </a:r>
            <a:endParaRPr lang="en-GB" sz="800" dirty="0"/>
          </a:p>
          <a:p>
            <a:pPr marL="228600" indent="-228600">
              <a:buAutoNum type="arabicPeriod"/>
            </a:pPr>
            <a:r>
              <a:rPr lang="en-GB" sz="800" dirty="0" smtClean="0"/>
              <a:t>Video tutorial links  from </a:t>
            </a:r>
            <a:r>
              <a:rPr lang="en-GB" sz="800" dirty="0" smtClean="0">
                <a:hlinkClick r:id="rId14"/>
              </a:rPr>
              <a:t>craigndave.org  </a:t>
            </a:r>
            <a:endParaRPr lang="en-GB" sz="800" dirty="0"/>
          </a:p>
        </p:txBody>
      </p:sp>
    </p:spTree>
    <p:extLst>
      <p:ext uri="{BB962C8B-B14F-4D97-AF65-F5344CB8AC3E}">
        <p14:creationId xmlns:p14="http://schemas.microsoft.com/office/powerpoint/2010/main" val="2029967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490066"/>
          </a:xfrm>
          <a:solidFill>
            <a:srgbClr val="FFC000"/>
          </a:solidFill>
        </p:spPr>
        <p:txBody>
          <a:bodyPr>
            <a:noAutofit/>
          </a:bodyPr>
          <a:lstStyle/>
          <a:p>
            <a:r>
              <a:rPr lang="en-GB" sz="3200" b="1" dirty="0"/>
              <a:t>1.4 – Network security </a:t>
            </a:r>
            <a:r>
              <a:rPr lang="en-GB" sz="3200" dirty="0"/>
              <a:t>	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3981030"/>
              </p:ext>
            </p:extLst>
          </p:nvPr>
        </p:nvGraphicFramePr>
        <p:xfrm>
          <a:off x="179512" y="736808"/>
          <a:ext cx="8784975" cy="60960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256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0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6628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Specific knowledge required for GCSE Computer Science </a:t>
                      </a:r>
                      <a:r>
                        <a:rPr lang="en-GB" sz="1400" dirty="0" smtClean="0"/>
                        <a:t>J277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Need to Revise</a:t>
                      </a:r>
                      <a:endParaRPr lang="en-GB" sz="1400" dirty="0"/>
                    </a:p>
                  </a:txBody>
                  <a:tcP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Revised Once</a:t>
                      </a:r>
                      <a:endParaRPr lang="en-GB" sz="1400" dirty="0"/>
                    </a:p>
                  </a:txBody>
                  <a:tcP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Got it!</a:t>
                      </a:r>
                      <a:endParaRPr lang="en-GB" sz="14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r>
                        <a:rPr lang="en-GB" sz="2000" b="1" baseline="-90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1.4.1 Threats to computer systems and networks </a:t>
                      </a:r>
                      <a:endParaRPr lang="en-GB" sz="2000" baseline="-90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>
                    <a:solidFill>
                      <a:srgbClr val="D0945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2392">
                <a:tc>
                  <a:txBody>
                    <a:bodyPr/>
                    <a:lstStyle/>
                    <a:p>
                      <a:r>
                        <a:rPr lang="en-GB" sz="2000" b="1" baseline="-90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Forms of attack: </a:t>
                      </a:r>
                      <a:endParaRPr lang="en-GB" sz="20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>
                          <a:latin typeface="+mn-lt"/>
                        </a:rPr>
                        <a:t>Malware </a:t>
                      </a:r>
                      <a:endParaRPr lang="en-GB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2000" baseline="-90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Social engineering, e.g. phishing, people as the ‘weak point’ </a:t>
                      </a:r>
                      <a:endParaRPr lang="en-GB" sz="2000" baseline="-90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>
                          <a:latin typeface="+mn-lt"/>
                        </a:rPr>
                        <a:t>people as the ‘weak point’ in secure systems (social engineering)</a:t>
                      </a:r>
                      <a:endParaRPr lang="en-GB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>
                          <a:latin typeface="+mn-lt"/>
                        </a:rPr>
                        <a:t>Brute-Force </a:t>
                      </a:r>
                      <a:r>
                        <a:rPr lang="en-GB" sz="1400" dirty="0" smtClean="0">
                          <a:latin typeface="+mn-lt"/>
                        </a:rPr>
                        <a:t>attacks</a:t>
                      </a:r>
                      <a:endParaRPr lang="en-GB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>
                          <a:latin typeface="+mn-lt"/>
                        </a:rPr>
                        <a:t>Denial </a:t>
                      </a:r>
                      <a:r>
                        <a:rPr lang="en-GB" sz="1400" dirty="0" smtClean="0">
                          <a:latin typeface="+mn-lt"/>
                        </a:rPr>
                        <a:t>of service </a:t>
                      </a:r>
                      <a:r>
                        <a:rPr lang="en-GB" sz="1400" dirty="0" smtClean="0">
                          <a:latin typeface="+mn-lt"/>
                        </a:rPr>
                        <a:t>attacks </a:t>
                      </a:r>
                      <a:endParaRPr lang="en-GB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>
                          <a:latin typeface="+mn-lt"/>
                        </a:rPr>
                        <a:t>Data </a:t>
                      </a:r>
                      <a:r>
                        <a:rPr lang="en-GB" sz="1400" dirty="0" smtClean="0">
                          <a:latin typeface="+mn-lt"/>
                        </a:rPr>
                        <a:t>interception and theft</a:t>
                      </a:r>
                      <a:endParaRPr lang="en-GB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>
                          <a:latin typeface="+mn-lt"/>
                        </a:rPr>
                        <a:t>The </a:t>
                      </a:r>
                      <a:r>
                        <a:rPr lang="en-GB" sz="1400" dirty="0" smtClean="0">
                          <a:latin typeface="+mn-lt"/>
                        </a:rPr>
                        <a:t>concept of SQL injection</a:t>
                      </a:r>
                      <a:endParaRPr lang="en-GB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r>
                        <a:rPr lang="en-GB" sz="14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1.4.2 Identifying and preventing vulnerabilities </a:t>
                      </a:r>
                      <a:r>
                        <a:rPr lang="en-GB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>
                    <a:solidFill>
                      <a:srgbClr val="D0945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+mn-lt"/>
                        </a:rPr>
                        <a:t>Common prevention methods: </a:t>
                      </a:r>
                      <a:endParaRPr lang="en-GB" sz="1400" b="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Penetration testing </a:t>
                      </a:r>
                      <a:endParaRPr lang="en-GB" sz="1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Anti-malware software </a:t>
                      </a:r>
                      <a:endParaRPr lang="en-GB" sz="1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Firewalls </a:t>
                      </a:r>
                      <a:endParaRPr lang="en-GB" sz="1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User </a:t>
                      </a:r>
                      <a:r>
                        <a:rPr lang="en-GB" sz="14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access levels </a:t>
                      </a:r>
                      <a:endParaRPr lang="en-GB" sz="1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Passwords </a:t>
                      </a:r>
                      <a:endParaRPr lang="en-GB" sz="1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Encryption </a:t>
                      </a:r>
                      <a:endParaRPr lang="en-GB" sz="14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Physical security </a:t>
                      </a:r>
                      <a:endParaRPr kumimoji="0" lang="en-GB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5965075" y="110171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7293978" y="110171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8374098" y="110171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5965075" y="14127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7293978" y="14127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8374098" y="14127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5965075" y="177281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7293978" y="177281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8374098" y="177281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5965075" y="206084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7293978" y="206084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8374098" y="206084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5965075" y="249289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7293978" y="249289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8374098" y="249289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5965075" y="292494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>
            <a:off x="7293978" y="292494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/>
        </p:nvSpPr>
        <p:spPr>
          <a:xfrm>
            <a:off x="8374098" y="292494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5965075" y="32129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7293978" y="32129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8374098" y="32129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5965075" y="354539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/>
          <p:cNvSpPr/>
          <p:nvPr/>
        </p:nvSpPr>
        <p:spPr>
          <a:xfrm>
            <a:off x="7293978" y="354539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8374098" y="354539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/>
          <p:cNvSpPr/>
          <p:nvPr/>
        </p:nvSpPr>
        <p:spPr>
          <a:xfrm>
            <a:off x="5965075" y="382213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/>
          <p:cNvSpPr/>
          <p:nvPr/>
        </p:nvSpPr>
        <p:spPr>
          <a:xfrm>
            <a:off x="7293978" y="382213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/>
          <p:cNvSpPr/>
          <p:nvPr/>
        </p:nvSpPr>
        <p:spPr>
          <a:xfrm>
            <a:off x="8374098" y="382213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/>
          <p:cNvSpPr/>
          <p:nvPr/>
        </p:nvSpPr>
        <p:spPr>
          <a:xfrm>
            <a:off x="5965075" y="411016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/>
          <p:cNvSpPr/>
          <p:nvPr/>
        </p:nvSpPr>
        <p:spPr>
          <a:xfrm>
            <a:off x="7293978" y="411016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/>
          <p:cNvSpPr/>
          <p:nvPr/>
        </p:nvSpPr>
        <p:spPr>
          <a:xfrm>
            <a:off x="8374098" y="411016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/>
          <p:cNvSpPr/>
          <p:nvPr/>
        </p:nvSpPr>
        <p:spPr>
          <a:xfrm>
            <a:off x="5965075" y="443711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/>
          <p:cNvSpPr/>
          <p:nvPr/>
        </p:nvSpPr>
        <p:spPr>
          <a:xfrm>
            <a:off x="7293978" y="443711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8374098" y="443711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/>
          <p:cNvSpPr/>
          <p:nvPr/>
        </p:nvSpPr>
        <p:spPr>
          <a:xfrm>
            <a:off x="5965075" y="4762847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/>
          <p:cNvSpPr/>
          <p:nvPr/>
        </p:nvSpPr>
        <p:spPr>
          <a:xfrm>
            <a:off x="7293978" y="4762847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/>
          <p:cNvSpPr/>
          <p:nvPr/>
        </p:nvSpPr>
        <p:spPr>
          <a:xfrm>
            <a:off x="8374098" y="4762847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ectangle 44"/>
          <p:cNvSpPr/>
          <p:nvPr/>
        </p:nvSpPr>
        <p:spPr>
          <a:xfrm>
            <a:off x="5965075" y="505087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ectangle 45"/>
          <p:cNvSpPr/>
          <p:nvPr/>
        </p:nvSpPr>
        <p:spPr>
          <a:xfrm>
            <a:off x="7293978" y="505087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/>
          <p:cNvSpPr/>
          <p:nvPr/>
        </p:nvSpPr>
        <p:spPr>
          <a:xfrm>
            <a:off x="8374098" y="505087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/>
          <p:cNvSpPr/>
          <p:nvPr/>
        </p:nvSpPr>
        <p:spPr>
          <a:xfrm>
            <a:off x="5965075" y="533891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 48"/>
          <p:cNvSpPr/>
          <p:nvPr/>
        </p:nvSpPr>
        <p:spPr>
          <a:xfrm>
            <a:off x="7293978" y="533891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 49"/>
          <p:cNvSpPr/>
          <p:nvPr/>
        </p:nvSpPr>
        <p:spPr>
          <a:xfrm>
            <a:off x="8374098" y="533891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 50"/>
          <p:cNvSpPr/>
          <p:nvPr/>
        </p:nvSpPr>
        <p:spPr>
          <a:xfrm>
            <a:off x="5965075" y="5626943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51"/>
          <p:cNvSpPr/>
          <p:nvPr/>
        </p:nvSpPr>
        <p:spPr>
          <a:xfrm>
            <a:off x="7293978" y="5626943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/>
          <p:cNvSpPr/>
          <p:nvPr/>
        </p:nvSpPr>
        <p:spPr>
          <a:xfrm>
            <a:off x="8374098" y="5626943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5965075" y="5986983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angle 54"/>
          <p:cNvSpPr/>
          <p:nvPr/>
        </p:nvSpPr>
        <p:spPr>
          <a:xfrm>
            <a:off x="7293978" y="5986983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ectangle 55"/>
          <p:cNvSpPr/>
          <p:nvPr/>
        </p:nvSpPr>
        <p:spPr>
          <a:xfrm>
            <a:off x="8374098" y="5986983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Rectangle 56"/>
          <p:cNvSpPr/>
          <p:nvPr/>
        </p:nvSpPr>
        <p:spPr>
          <a:xfrm>
            <a:off x="5965075" y="6275015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7293978" y="6275015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Rectangle 58"/>
          <p:cNvSpPr/>
          <p:nvPr/>
        </p:nvSpPr>
        <p:spPr>
          <a:xfrm>
            <a:off x="8374098" y="6275015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476672"/>
            <a:ext cx="8784976" cy="288032"/>
          </a:xfrm>
          <a:solidFill>
            <a:schemeClr val="accent6">
              <a:lumMod val="20000"/>
              <a:lumOff val="80000"/>
            </a:schemeClr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rmAutofit fontScale="47500" lnSpcReduction="2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GB" dirty="0" smtClean="0"/>
              <a:t>Video tutorial </a:t>
            </a:r>
            <a:r>
              <a:rPr lang="en-GB" dirty="0" smtClean="0"/>
              <a:t>links: </a:t>
            </a:r>
            <a:r>
              <a:rPr lang="en-GB" dirty="0" smtClean="0">
                <a:hlinkClick r:id="rId2"/>
              </a:rPr>
              <a:t>https</a:t>
            </a:r>
            <a:r>
              <a:rPr lang="en-GB" dirty="0">
                <a:hlinkClick r:id="rId2"/>
              </a:rPr>
              <a:t>://student.craigndave.org/videos/slr1-4-network-security</a:t>
            </a:r>
            <a:endParaRPr lang="en-GB" dirty="0"/>
          </a:p>
        </p:txBody>
      </p:sp>
      <p:sp>
        <p:nvSpPr>
          <p:cNvPr id="60" name="Rectangle 59"/>
          <p:cNvSpPr/>
          <p:nvPr/>
        </p:nvSpPr>
        <p:spPr>
          <a:xfrm>
            <a:off x="5965075" y="652534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ectangle 60"/>
          <p:cNvSpPr/>
          <p:nvPr/>
        </p:nvSpPr>
        <p:spPr>
          <a:xfrm>
            <a:off x="7293978" y="652534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Rectangle 61"/>
          <p:cNvSpPr/>
          <p:nvPr/>
        </p:nvSpPr>
        <p:spPr>
          <a:xfrm>
            <a:off x="8374098" y="652534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4" name="Picture 2" descr="C:\Users\cuba\AppData\Local\Microsoft\Windows\Temporary Internet Files\Content.IE5\QJXKWARJ\House_Silhouette_(black)[1].png">
            <a:hlinkClick r:id="rId3" action="ppaction://hlinksldjump" tooltip="Home screen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8889" l="125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1135" y="116632"/>
            <a:ext cx="420427" cy="394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0093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490066"/>
          </a:xfrm>
          <a:solidFill>
            <a:srgbClr val="FFC000"/>
          </a:solidFill>
        </p:spPr>
        <p:txBody>
          <a:bodyPr>
            <a:noAutofit/>
          </a:bodyPr>
          <a:lstStyle/>
          <a:p>
            <a:r>
              <a:rPr lang="en-GB" sz="3200" b="1" dirty="0"/>
              <a:t>1.5 – Systems software </a:t>
            </a:r>
            <a:r>
              <a:rPr lang="en-GB" sz="3200" dirty="0"/>
              <a:t>	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9356710"/>
              </p:ext>
            </p:extLst>
          </p:nvPr>
        </p:nvGraphicFramePr>
        <p:xfrm>
          <a:off x="179512" y="736808"/>
          <a:ext cx="8784975" cy="42672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256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0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6628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Specific knowledge required for GCSE Computer Science </a:t>
                      </a:r>
                      <a:r>
                        <a:rPr lang="en-GB" sz="1400" dirty="0" smtClean="0"/>
                        <a:t>J277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Need to Revise</a:t>
                      </a:r>
                      <a:endParaRPr lang="en-GB" sz="1400" dirty="0"/>
                    </a:p>
                  </a:txBody>
                  <a:tcP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Revised Once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Got it!</a:t>
                      </a:r>
                      <a:endParaRPr lang="en-GB" sz="14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2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1.5.1 Operating systems </a:t>
                      </a:r>
                      <a:endParaRPr lang="en-GB" sz="1200" b="1" dirty="0"/>
                    </a:p>
                  </a:txBody>
                  <a:tcPr>
                    <a:solidFill>
                      <a:srgbClr val="D0945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The purpose and functionality of operating systems: </a:t>
                      </a:r>
                      <a:endParaRPr lang="en-GB" sz="1200" dirty="0" smtClean="0">
                        <a:solidFill>
                          <a:srgbClr val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1200" dirty="0" smtClean="0"/>
                        <a:t>User </a:t>
                      </a:r>
                      <a:r>
                        <a:rPr lang="en-GB" sz="1200" dirty="0" smtClean="0"/>
                        <a:t>interface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1200" dirty="0" smtClean="0"/>
                        <a:t>Memory management</a:t>
                      </a:r>
                      <a:r>
                        <a:rPr lang="en-GB" sz="1200" baseline="0" dirty="0" smtClean="0"/>
                        <a:t> and </a:t>
                      </a:r>
                      <a:r>
                        <a:rPr lang="en-GB" sz="1200" dirty="0" smtClean="0"/>
                        <a:t>multitasking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1200" dirty="0" smtClean="0"/>
                        <a:t>Peripheral </a:t>
                      </a:r>
                      <a:r>
                        <a:rPr lang="en-GB" sz="1200" dirty="0" smtClean="0"/>
                        <a:t>management and drivers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1200" dirty="0" smtClean="0"/>
                        <a:t>User </a:t>
                      </a:r>
                      <a:r>
                        <a:rPr lang="en-GB" sz="1200" dirty="0" smtClean="0"/>
                        <a:t>management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1200" dirty="0" smtClean="0"/>
                        <a:t>File </a:t>
                      </a:r>
                      <a:r>
                        <a:rPr lang="en-GB" sz="1200" dirty="0" smtClean="0"/>
                        <a:t>management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0"/>
                      <a:r>
                        <a:rPr lang="en-GB" sz="1200" b="1" dirty="0" smtClean="0"/>
                        <a:t>1.5.2 Utility software </a:t>
                      </a:r>
                      <a:endParaRPr lang="en-GB" sz="1200" b="1" dirty="0"/>
                    </a:p>
                  </a:txBody>
                  <a:tcPr>
                    <a:solidFill>
                      <a:srgbClr val="D0945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The purpose and functionality of utility software 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0"/>
                      <a:r>
                        <a:rPr lang="en-GB" sz="1200" b="1" dirty="0" smtClean="0"/>
                        <a:t>Utility system software: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1200" dirty="0" smtClean="0"/>
                        <a:t>Encryption </a:t>
                      </a:r>
                      <a:r>
                        <a:rPr lang="en-GB" sz="1200" dirty="0" smtClean="0"/>
                        <a:t>software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1200" dirty="0" smtClean="0"/>
                        <a:t>Defragmentation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1200" dirty="0" smtClean="0"/>
                        <a:t>Data </a:t>
                      </a:r>
                      <a:r>
                        <a:rPr lang="en-GB" sz="1200" dirty="0" smtClean="0"/>
                        <a:t>compression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5965075" y="110171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7293978" y="110171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8374098" y="110171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5965075" y="14127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7293978" y="14127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8374098" y="14127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5965075" y="170080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7293978" y="170080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8374098" y="170080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5965075" y="198884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7293978" y="198884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8374098" y="198884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5965075" y="227747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7293978" y="227747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8374098" y="227747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5965075" y="263691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7293978" y="263691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8374098" y="263691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5965075" y="292494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>
            <a:off x="7293978" y="292494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/>
        </p:nvSpPr>
        <p:spPr>
          <a:xfrm>
            <a:off x="8374098" y="292494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5965075" y="32129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7293978" y="32129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8374098" y="32129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5965075" y="354539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/>
          <p:cNvSpPr/>
          <p:nvPr/>
        </p:nvSpPr>
        <p:spPr>
          <a:xfrm>
            <a:off x="7293978" y="354539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8374098" y="354539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/>
          <p:cNvSpPr/>
          <p:nvPr/>
        </p:nvSpPr>
        <p:spPr>
          <a:xfrm>
            <a:off x="5965075" y="382213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/>
          <p:cNvSpPr/>
          <p:nvPr/>
        </p:nvSpPr>
        <p:spPr>
          <a:xfrm>
            <a:off x="7293978" y="382213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/>
          <p:cNvSpPr/>
          <p:nvPr/>
        </p:nvSpPr>
        <p:spPr>
          <a:xfrm>
            <a:off x="8374098" y="382213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/>
          <p:cNvSpPr/>
          <p:nvPr/>
        </p:nvSpPr>
        <p:spPr>
          <a:xfrm>
            <a:off x="5965075" y="411016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/>
          <p:cNvSpPr/>
          <p:nvPr/>
        </p:nvSpPr>
        <p:spPr>
          <a:xfrm>
            <a:off x="7293978" y="411016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/>
          <p:cNvSpPr/>
          <p:nvPr/>
        </p:nvSpPr>
        <p:spPr>
          <a:xfrm>
            <a:off x="8374098" y="411016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/>
          <p:cNvSpPr/>
          <p:nvPr/>
        </p:nvSpPr>
        <p:spPr>
          <a:xfrm>
            <a:off x="5965075" y="443711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/>
          <p:cNvSpPr/>
          <p:nvPr/>
        </p:nvSpPr>
        <p:spPr>
          <a:xfrm>
            <a:off x="7293978" y="443711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8374098" y="443711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/>
          <p:cNvSpPr/>
          <p:nvPr/>
        </p:nvSpPr>
        <p:spPr>
          <a:xfrm>
            <a:off x="5965075" y="4762847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/>
          <p:cNvSpPr/>
          <p:nvPr/>
        </p:nvSpPr>
        <p:spPr>
          <a:xfrm>
            <a:off x="7293978" y="4762847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/>
          <p:cNvSpPr/>
          <p:nvPr/>
        </p:nvSpPr>
        <p:spPr>
          <a:xfrm>
            <a:off x="8374098" y="4762847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476672"/>
            <a:ext cx="8784976" cy="288032"/>
          </a:xfrm>
          <a:solidFill>
            <a:schemeClr val="accent6">
              <a:lumMod val="20000"/>
              <a:lumOff val="80000"/>
            </a:schemeClr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rmAutofit fontScale="47500" lnSpcReduction="2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GB" dirty="0" smtClean="0"/>
              <a:t>Video tutorial </a:t>
            </a:r>
            <a:r>
              <a:rPr lang="en-GB" dirty="0" smtClean="0"/>
              <a:t>link</a:t>
            </a:r>
            <a:r>
              <a:rPr lang="en-GB" dirty="0" smtClean="0"/>
              <a:t>: </a:t>
            </a:r>
            <a:r>
              <a:rPr lang="en-GB" dirty="0">
                <a:hlinkClick r:id="rId2"/>
              </a:rPr>
              <a:t>https://student.craigndave.org/videos/slr1-5-systems-software</a:t>
            </a:r>
            <a:endParaRPr lang="en-GB" dirty="0"/>
          </a:p>
        </p:txBody>
      </p:sp>
      <p:pic>
        <p:nvPicPr>
          <p:cNvPr id="64" name="Picture 2" descr="C:\Users\cuba\AppData\Local\Microsoft\Windows\Temporary Internet Files\Content.IE5\QJXKWARJ\House_Silhouette_(black)[1].png">
            <a:hlinkClick r:id="rId3" action="ppaction://hlinksldjump" tooltip="Home screen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8889" l="125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1135" y="116632"/>
            <a:ext cx="420427" cy="394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-2286000" y="849334"/>
            <a:ext cx="2091147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1.5.1 Operating systems </a:t>
            </a:r>
            <a:r>
              <a:rPr lang="en-GB" sz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</a:p>
          <a:p>
            <a:r>
              <a:rPr lang="en-GB" sz="1400" dirty="0" smtClean="0">
                <a:solidFill>
                  <a:srgbClr val="000000"/>
                </a:solidFill>
                <a:latin typeface="Wingdings" panose="05000000000000000000" pitchFamily="2" charset="2"/>
              </a:rPr>
              <a:t>¨ </a:t>
            </a:r>
            <a:r>
              <a:rPr lang="en-GB" sz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The purpose and functionality of operating systems: </a:t>
            </a:r>
          </a:p>
          <a:p>
            <a:r>
              <a:rPr lang="en-GB" sz="14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o </a:t>
            </a:r>
            <a:r>
              <a:rPr lang="en-GB" sz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User interface </a:t>
            </a:r>
          </a:p>
          <a:p>
            <a:r>
              <a:rPr lang="en-GB" sz="14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o </a:t>
            </a:r>
            <a:r>
              <a:rPr lang="en-GB" sz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Memory management and multitasking </a:t>
            </a:r>
          </a:p>
          <a:p>
            <a:r>
              <a:rPr lang="en-GB" sz="14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o </a:t>
            </a:r>
            <a:r>
              <a:rPr lang="en-GB" sz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Peripheral management and drivers </a:t>
            </a:r>
          </a:p>
          <a:p>
            <a:r>
              <a:rPr lang="en-GB" sz="14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o </a:t>
            </a:r>
            <a:r>
              <a:rPr lang="en-GB" sz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User management </a:t>
            </a:r>
          </a:p>
          <a:p>
            <a:r>
              <a:rPr lang="en-GB" sz="1400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o </a:t>
            </a:r>
            <a:r>
              <a:rPr lang="en-GB" sz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File management </a:t>
            </a:r>
          </a:p>
          <a:p>
            <a:endParaRPr lang="en-GB" sz="1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en-GB" sz="14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GB" sz="1400" b="1" dirty="0"/>
              <a:t>1.5.2 Utility software </a:t>
            </a:r>
            <a:r>
              <a:rPr lang="en-GB" sz="1400" dirty="0"/>
              <a:t>	</a:t>
            </a:r>
          </a:p>
          <a:p>
            <a:r>
              <a:rPr lang="en-GB" sz="1400" dirty="0"/>
              <a:t>¨ The purpose and functionality of utility software </a:t>
            </a:r>
          </a:p>
          <a:p>
            <a:r>
              <a:rPr lang="en-GB" sz="1400" dirty="0"/>
              <a:t>¨ Utility system software: </a:t>
            </a:r>
          </a:p>
          <a:p>
            <a:r>
              <a:rPr lang="en-GB" sz="1400" dirty="0"/>
              <a:t>o Encryption software </a:t>
            </a:r>
          </a:p>
          <a:p>
            <a:r>
              <a:rPr lang="en-GB" sz="1400" dirty="0"/>
              <a:t>o Defragmentation </a:t>
            </a:r>
          </a:p>
          <a:p>
            <a:r>
              <a:rPr lang="en-GB" sz="1400" dirty="0"/>
              <a:t>o Data compression 	</a:t>
            </a:r>
          </a:p>
          <a:p>
            <a:r>
              <a:rPr lang="en-GB" dirty="0" smtClean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  <a:endParaRPr lang="en-GB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53375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490066"/>
          </a:xfrm>
          <a:solidFill>
            <a:srgbClr val="FFC000"/>
          </a:solidFill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n-GB" sz="2400" b="1" dirty="0"/>
              <a:t>1.6 – Ethical, legal, cultural and environmental </a:t>
            </a:r>
            <a:r>
              <a:rPr lang="en-GB" sz="2400" b="1" dirty="0" smtClean="0"/>
              <a:t>concerns</a:t>
            </a:r>
            <a:endParaRPr lang="en-GB" sz="14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3191012"/>
              </p:ext>
            </p:extLst>
          </p:nvPr>
        </p:nvGraphicFramePr>
        <p:xfrm>
          <a:off x="179512" y="736808"/>
          <a:ext cx="8784975" cy="39624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256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0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6628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Specific knowledge required for GCSE Computer Science j276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Need to Revise</a:t>
                      </a:r>
                      <a:endParaRPr lang="en-GB" sz="1400" dirty="0"/>
                    </a:p>
                  </a:txBody>
                  <a:tcP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Revised Once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Got it!</a:t>
                      </a:r>
                      <a:endParaRPr lang="en-GB" sz="14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2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1.6.1 Ethical, legal, cultural and environmental impact </a:t>
                      </a:r>
                      <a:endParaRPr lang="en-GB" sz="1200" b="1" dirty="0"/>
                    </a:p>
                  </a:txBody>
                  <a:tcPr>
                    <a:solidFill>
                      <a:srgbClr val="D0945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Impacts of digital technology on wider society including: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1200" dirty="0" smtClean="0"/>
                        <a:t>Ethical </a:t>
                      </a:r>
                      <a:r>
                        <a:rPr lang="en-GB" sz="1200" dirty="0" smtClean="0"/>
                        <a:t>issues 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1200" dirty="0" smtClean="0"/>
                        <a:t>Legal </a:t>
                      </a:r>
                      <a:r>
                        <a:rPr lang="en-GB" sz="1200" dirty="0" smtClean="0"/>
                        <a:t>issues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1200" dirty="0" smtClean="0"/>
                        <a:t>Cultural </a:t>
                      </a:r>
                      <a:r>
                        <a:rPr lang="en-GB" sz="1200" dirty="0" smtClean="0"/>
                        <a:t>issues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1200" dirty="0" smtClean="0"/>
                        <a:t>Environmental </a:t>
                      </a:r>
                      <a:r>
                        <a:rPr lang="en-GB" sz="1200" dirty="0" smtClean="0"/>
                        <a:t>issues. 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1200" dirty="0" smtClean="0"/>
                        <a:t>Privacy </a:t>
                      </a:r>
                      <a:r>
                        <a:rPr lang="en-GB" sz="1200" dirty="0" smtClean="0"/>
                        <a:t>issues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Legislation relevant to Computer Science: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1200" dirty="0" smtClean="0"/>
                        <a:t>The Data Protection Act </a:t>
                      </a:r>
                      <a:r>
                        <a:rPr lang="en-GB" sz="1200" dirty="0" smtClean="0"/>
                        <a:t>2018</a:t>
                      </a:r>
                      <a:endParaRPr lang="en-GB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1200" dirty="0" smtClean="0"/>
                        <a:t>Computer Misuse Act 1990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1200" dirty="0" smtClean="0"/>
                        <a:t>Copyright Designs and Patents Act 1988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Software licences (i.e. open source and proprietary) </a:t>
                      </a:r>
                      <a:endParaRPr kumimoji="0" lang="en-GB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5965075" y="105273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7293978" y="105273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8374098" y="105273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5965075" y="141372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7293978" y="138242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8378780" y="138242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5965075" y="171733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7293978" y="168890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8374098" y="168827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5965075" y="202093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7293978" y="199537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8374098" y="1994113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5965075" y="2324545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7293978" y="230184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8374098" y="2299955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5965075" y="262815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>
            <a:off x="7293978" y="2608313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/>
        </p:nvSpPr>
        <p:spPr>
          <a:xfrm>
            <a:off x="8374098" y="2605797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5965075" y="293175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7293978" y="291478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8374098" y="291163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5965075" y="323536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/>
          <p:cNvSpPr/>
          <p:nvPr/>
        </p:nvSpPr>
        <p:spPr>
          <a:xfrm>
            <a:off x="7293978" y="3221255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8374098" y="321748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/>
          <p:cNvSpPr/>
          <p:nvPr/>
        </p:nvSpPr>
        <p:spPr>
          <a:xfrm>
            <a:off x="5965075" y="3538973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/>
          <p:cNvSpPr/>
          <p:nvPr/>
        </p:nvSpPr>
        <p:spPr>
          <a:xfrm>
            <a:off x="7293978" y="352772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/>
          <p:cNvSpPr/>
          <p:nvPr/>
        </p:nvSpPr>
        <p:spPr>
          <a:xfrm>
            <a:off x="8374098" y="3523323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/>
          <p:cNvSpPr/>
          <p:nvPr/>
        </p:nvSpPr>
        <p:spPr>
          <a:xfrm>
            <a:off x="5965075" y="384258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/>
          <p:cNvSpPr/>
          <p:nvPr/>
        </p:nvSpPr>
        <p:spPr>
          <a:xfrm>
            <a:off x="7293978" y="3834197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/>
          <p:cNvSpPr/>
          <p:nvPr/>
        </p:nvSpPr>
        <p:spPr>
          <a:xfrm>
            <a:off x="8374098" y="3829165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/>
          <p:cNvSpPr/>
          <p:nvPr/>
        </p:nvSpPr>
        <p:spPr>
          <a:xfrm>
            <a:off x="5965075" y="4146187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/>
          <p:cNvSpPr/>
          <p:nvPr/>
        </p:nvSpPr>
        <p:spPr>
          <a:xfrm>
            <a:off x="7293978" y="414066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8374098" y="4135007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/>
          <p:cNvSpPr/>
          <p:nvPr/>
        </p:nvSpPr>
        <p:spPr>
          <a:xfrm>
            <a:off x="5965075" y="444979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/>
          <p:cNvSpPr/>
          <p:nvPr/>
        </p:nvSpPr>
        <p:spPr>
          <a:xfrm>
            <a:off x="7293978" y="444713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/>
          <p:cNvSpPr/>
          <p:nvPr/>
        </p:nvSpPr>
        <p:spPr>
          <a:xfrm>
            <a:off x="8374098" y="444084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476672"/>
            <a:ext cx="8784976" cy="288032"/>
          </a:xfrm>
          <a:solidFill>
            <a:schemeClr val="accent6">
              <a:lumMod val="20000"/>
              <a:lumOff val="80000"/>
            </a:schemeClr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rmAutofit fontScale="40000" lnSpcReduction="2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GB" dirty="0" smtClean="0"/>
              <a:t>Video tutorial links: </a:t>
            </a:r>
            <a:r>
              <a:rPr lang="en-GB" dirty="0">
                <a:hlinkClick r:id="rId2"/>
              </a:rPr>
              <a:t>https://student.craigndave.org/videos/slr1-6-ethical-legal-cultural-and-environmental-concerns</a:t>
            </a:r>
            <a:endParaRPr lang="en-GB" dirty="0"/>
          </a:p>
        </p:txBody>
      </p:sp>
      <p:pic>
        <p:nvPicPr>
          <p:cNvPr id="58" name="Picture 2" descr="C:\Users\cuba\AppData\Local\Microsoft\Windows\Temporary Internet Files\Content.IE5\QJXKWARJ\House_Silhouette_(black)[1].png">
            <a:hlinkClick r:id="rId3" action="ppaction://hlinksldjump" tooltip="Home screen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8889" l="125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2440" y="116632"/>
            <a:ext cx="420427" cy="394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72464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6858000"/>
          </a:xfrm>
          <a:solidFill>
            <a:srgbClr val="92D050"/>
          </a:solidFill>
        </p:spPr>
        <p:txBody>
          <a:bodyPr>
            <a:noAutofit/>
          </a:bodyPr>
          <a:lstStyle/>
          <a:p>
            <a:r>
              <a:rPr lang="en-GB" b="1" dirty="0"/>
              <a:t>Content of Computational thinking, algorithms and programming (J277/02)</a:t>
            </a:r>
            <a:endParaRPr lang="en-GB" sz="3200" b="1" dirty="0"/>
          </a:p>
        </p:txBody>
      </p:sp>
      <p:pic>
        <p:nvPicPr>
          <p:cNvPr id="52" name="Picture 2" descr="C:\Users\cuba\AppData\Local\Microsoft\Windows\Temporary Internet Files\Content.IE5\QJXKWARJ\House_Silhouette_(black)[1].png">
            <a:hlinkClick r:id="rId2" action="ppaction://hlinksldjump" tooltip="Home screen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8889" l="125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1135" y="116632"/>
            <a:ext cx="420427" cy="394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73168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490066"/>
          </a:xfrm>
          <a:solidFill>
            <a:srgbClr val="92D050"/>
          </a:solidFill>
        </p:spPr>
        <p:txBody>
          <a:bodyPr>
            <a:noAutofit/>
          </a:bodyPr>
          <a:lstStyle/>
          <a:p>
            <a:r>
              <a:rPr lang="en-GB" sz="3200" b="1" dirty="0"/>
              <a:t>2.1 – </a:t>
            </a:r>
            <a:r>
              <a:rPr lang="en-GB" sz="3200" b="1" dirty="0" smtClean="0"/>
              <a:t>Algorithms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8224127"/>
              </p:ext>
            </p:extLst>
          </p:nvPr>
        </p:nvGraphicFramePr>
        <p:xfrm>
          <a:off x="179512" y="736808"/>
          <a:ext cx="8784975" cy="45720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256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0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6628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Specific knowledge required for GCSE Computer Science </a:t>
                      </a:r>
                      <a:r>
                        <a:rPr lang="en-GB" sz="1400" dirty="0" smtClean="0"/>
                        <a:t>J277</a:t>
                      </a:r>
                      <a:endParaRPr lang="en-GB" sz="14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Need to Revise</a:t>
                      </a:r>
                      <a:endParaRPr lang="en-GB" sz="1400" dirty="0"/>
                    </a:p>
                  </a:txBody>
                  <a:tcP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Revised Once</a:t>
                      </a:r>
                      <a:endParaRPr lang="en-GB" sz="1400" dirty="0"/>
                    </a:p>
                  </a:txBody>
                  <a:tcP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Got it!</a:t>
                      </a:r>
                      <a:endParaRPr lang="en-GB" sz="14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2.1.1 Computational thinking </a:t>
                      </a:r>
                      <a:endParaRPr lang="en-GB" sz="1400" b="1" dirty="0"/>
                    </a:p>
                  </a:txBody>
                  <a:tcPr>
                    <a:solidFill>
                      <a:srgbClr val="ADB37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Principles of computational thinking: 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/>
                        <a:t>Abstraction</a:t>
                      </a:r>
                      <a:endParaRPr lang="en-GB" sz="1400" b="1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/>
                        <a:t>Decomposition</a:t>
                      </a:r>
                      <a:endParaRPr lang="en-GB" sz="14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/>
                        <a:t>Algorithmic </a:t>
                      </a:r>
                      <a:r>
                        <a:rPr lang="en-GB" sz="1400" dirty="0" smtClean="0"/>
                        <a:t>thinking</a:t>
                      </a:r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2.1.2 Designing, creating and refining algorithms </a:t>
                      </a:r>
                      <a:r>
                        <a:rPr lang="en-GB" sz="1400" dirty="0" smtClean="0"/>
                        <a:t>	</a:t>
                      </a:r>
                      <a:endParaRPr lang="en-GB" sz="1400" dirty="0"/>
                    </a:p>
                  </a:txBody>
                  <a:tcPr>
                    <a:solidFill>
                      <a:srgbClr val="ADB37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 Identify the inputs, processes, and outputs for a problem </a:t>
                      </a:r>
                      <a:endParaRPr lang="en-GB" sz="1400" b="1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Structure diagrams </a:t>
                      </a:r>
                      <a:endParaRPr lang="en-GB" sz="14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Create, interpret, correct, complete, and refine algorithms using: </a:t>
                      </a:r>
                      <a:endParaRPr lang="en-GB" sz="1400" b="1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/>
                        <a:t>Pseudocode </a:t>
                      </a:r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/>
                        <a:t>Flowcharts </a:t>
                      </a:r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/>
                        <a:t>Reference language/high-level programming language </a:t>
                      </a:r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1000">
                <a:tc>
                  <a:txBody>
                    <a:bodyPr/>
                    <a:lstStyle/>
                    <a:p>
                      <a:pPr lvl="0"/>
                      <a:r>
                        <a:rPr lang="en-GB" sz="1400" b="1" dirty="0" smtClean="0"/>
                        <a:t>Identify common errors </a:t>
                      </a:r>
                      <a:endParaRPr lang="en-GB" sz="1400" b="1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0"/>
                      <a:r>
                        <a:rPr lang="en-GB" sz="1400" b="1" dirty="0" smtClean="0"/>
                        <a:t>Trace tables 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5965075" y="110171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7293978" y="110171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8374098" y="110171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5965075" y="14127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7293978" y="14127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8374098" y="14127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5965075" y="170080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7293978" y="170080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8374098" y="170080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5965075" y="198884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7293978" y="198884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8374098" y="198884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5965075" y="227747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7293978" y="227747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8374098" y="227747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5965075" y="263691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7293978" y="263691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8374098" y="263691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5965075" y="292494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>
            <a:off x="7293978" y="292494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/>
        </p:nvSpPr>
        <p:spPr>
          <a:xfrm>
            <a:off x="8374098" y="292494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5965075" y="32129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7293978" y="32129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8374098" y="32129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5965075" y="354539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/>
          <p:cNvSpPr/>
          <p:nvPr/>
        </p:nvSpPr>
        <p:spPr>
          <a:xfrm>
            <a:off x="7293978" y="354539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8374098" y="354539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/>
          <p:cNvSpPr/>
          <p:nvPr/>
        </p:nvSpPr>
        <p:spPr>
          <a:xfrm>
            <a:off x="5965075" y="382213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/>
          <p:cNvSpPr/>
          <p:nvPr/>
        </p:nvSpPr>
        <p:spPr>
          <a:xfrm>
            <a:off x="7293978" y="382213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/>
          <p:cNvSpPr/>
          <p:nvPr/>
        </p:nvSpPr>
        <p:spPr>
          <a:xfrm>
            <a:off x="8374098" y="382213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/>
          <p:cNvSpPr/>
          <p:nvPr/>
        </p:nvSpPr>
        <p:spPr>
          <a:xfrm>
            <a:off x="5965075" y="411016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/>
          <p:cNvSpPr/>
          <p:nvPr/>
        </p:nvSpPr>
        <p:spPr>
          <a:xfrm>
            <a:off x="7293978" y="411016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/>
          <p:cNvSpPr/>
          <p:nvPr/>
        </p:nvSpPr>
        <p:spPr>
          <a:xfrm>
            <a:off x="8374098" y="411016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/>
          <p:cNvSpPr/>
          <p:nvPr/>
        </p:nvSpPr>
        <p:spPr>
          <a:xfrm>
            <a:off x="5965075" y="443711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/>
          <p:cNvSpPr/>
          <p:nvPr/>
        </p:nvSpPr>
        <p:spPr>
          <a:xfrm>
            <a:off x="7293978" y="443711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8374098" y="443711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/>
          <p:cNvSpPr/>
          <p:nvPr/>
        </p:nvSpPr>
        <p:spPr>
          <a:xfrm>
            <a:off x="5965075" y="4762847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/>
          <p:cNvSpPr/>
          <p:nvPr/>
        </p:nvSpPr>
        <p:spPr>
          <a:xfrm>
            <a:off x="7293978" y="4762847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/>
          <p:cNvSpPr/>
          <p:nvPr/>
        </p:nvSpPr>
        <p:spPr>
          <a:xfrm>
            <a:off x="8374098" y="4762847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ectangle 44"/>
          <p:cNvSpPr/>
          <p:nvPr/>
        </p:nvSpPr>
        <p:spPr>
          <a:xfrm>
            <a:off x="5965075" y="505087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ectangle 45"/>
          <p:cNvSpPr/>
          <p:nvPr/>
        </p:nvSpPr>
        <p:spPr>
          <a:xfrm>
            <a:off x="7293978" y="505087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/>
          <p:cNvSpPr/>
          <p:nvPr/>
        </p:nvSpPr>
        <p:spPr>
          <a:xfrm>
            <a:off x="8374098" y="505087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476672"/>
            <a:ext cx="8784976" cy="288032"/>
          </a:xfrm>
          <a:solidFill>
            <a:schemeClr val="accent3">
              <a:lumMod val="20000"/>
              <a:lumOff val="80000"/>
            </a:schemeClr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rmAutofit fontScale="47500" lnSpcReduction="2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GB" dirty="0" smtClean="0"/>
              <a:t>Video tutorial </a:t>
            </a:r>
            <a:r>
              <a:rPr lang="en-GB" dirty="0"/>
              <a:t>link: </a:t>
            </a:r>
            <a:r>
              <a:rPr lang="en-GB" dirty="0">
                <a:hlinkClick r:id="rId2"/>
              </a:rPr>
              <a:t>https://student.craigndave.org/videos/slr2-1-algorithms</a:t>
            </a:r>
            <a:endParaRPr lang="en-GB" dirty="0"/>
          </a:p>
        </p:txBody>
      </p:sp>
      <p:pic>
        <p:nvPicPr>
          <p:cNvPr id="52" name="Picture 2" descr="C:\Users\cuba\AppData\Local\Microsoft\Windows\Temporary Internet Files\Content.IE5\QJXKWARJ\House_Silhouette_(black)[1].png">
            <a:hlinkClick r:id="rId3" action="ppaction://hlinksldjump" tooltip="Home screen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8889" l="125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1135" y="116632"/>
            <a:ext cx="420427" cy="394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53572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490066"/>
          </a:xfrm>
          <a:solidFill>
            <a:srgbClr val="92D050"/>
          </a:solidFill>
        </p:spPr>
        <p:txBody>
          <a:bodyPr>
            <a:noAutofit/>
          </a:bodyPr>
          <a:lstStyle/>
          <a:p>
            <a:r>
              <a:rPr lang="en-GB" sz="3200" b="1" dirty="0"/>
              <a:t>2.1 – </a:t>
            </a:r>
            <a:r>
              <a:rPr lang="en-GB" sz="3200" b="1" dirty="0" smtClean="0"/>
              <a:t>Algorithms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6336651"/>
              </p:ext>
            </p:extLst>
          </p:nvPr>
        </p:nvGraphicFramePr>
        <p:xfrm>
          <a:off x="179512" y="736808"/>
          <a:ext cx="8784975" cy="27432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256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0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6628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Specific knowledge required for GCSE Computer Science </a:t>
                      </a:r>
                      <a:r>
                        <a:rPr lang="en-GB" sz="1400" dirty="0" smtClean="0"/>
                        <a:t>J277</a:t>
                      </a:r>
                      <a:endParaRPr lang="en-GB" sz="14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Need to Revise</a:t>
                      </a:r>
                      <a:endParaRPr lang="en-GB" sz="1400" dirty="0"/>
                    </a:p>
                  </a:txBody>
                  <a:tcP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Revised Once</a:t>
                      </a:r>
                      <a:endParaRPr lang="en-GB" sz="1400" dirty="0"/>
                    </a:p>
                  </a:txBody>
                  <a:tcP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Got it!</a:t>
                      </a:r>
                      <a:endParaRPr lang="en-GB" sz="14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400" b="1" dirty="0" smtClean="0"/>
                        <a:t>2.1.3 Searching and sorting algorithms </a:t>
                      </a:r>
                      <a:endParaRPr lang="en-GB" sz="1400" b="1" dirty="0"/>
                    </a:p>
                  </a:txBody>
                  <a:tcPr>
                    <a:solidFill>
                      <a:srgbClr val="ADB37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Standard searching algorithms: </a:t>
                      </a:r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/>
                        <a:t>Binary search </a:t>
                      </a:r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/>
                        <a:t>Linear search </a:t>
                      </a:r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/>
                        <a:t> Standard sorting algorithms: 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/>
                        <a:t>Bubble sort 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/>
                        <a:t>Merge sort </a:t>
                      </a:r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/>
                        <a:t>Insertion sort </a:t>
                      </a:r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5965075" y="110171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7293978" y="110171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8374098" y="110171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5965075" y="14127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7293978" y="14127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8374098" y="14127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5965075" y="170080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7293978" y="170080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8374098" y="170080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5965075" y="198884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7293978" y="198884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8374098" y="198884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5965075" y="227747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7293978" y="227747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8374098" y="227747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5965075" y="263691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7293978" y="263691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8374098" y="263691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5965075" y="292494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>
            <a:off x="7293978" y="292494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/>
        </p:nvSpPr>
        <p:spPr>
          <a:xfrm>
            <a:off x="8374098" y="292494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5965075" y="32129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7293978" y="32129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8374098" y="32129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476672"/>
            <a:ext cx="8784976" cy="288032"/>
          </a:xfrm>
          <a:solidFill>
            <a:schemeClr val="accent3">
              <a:lumMod val="20000"/>
              <a:lumOff val="80000"/>
            </a:schemeClr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rmAutofit fontScale="47500" lnSpcReduction="2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GB" dirty="0" smtClean="0"/>
              <a:t>Video tutorial </a:t>
            </a:r>
            <a:r>
              <a:rPr lang="en-GB" dirty="0"/>
              <a:t>link: </a:t>
            </a:r>
            <a:r>
              <a:rPr lang="en-GB" dirty="0">
                <a:hlinkClick r:id="rId2"/>
              </a:rPr>
              <a:t>https://student.craigndave.org/videos/slr2-1-algorithms</a:t>
            </a:r>
            <a:endParaRPr lang="en-GB" dirty="0"/>
          </a:p>
        </p:txBody>
      </p:sp>
      <p:pic>
        <p:nvPicPr>
          <p:cNvPr id="52" name="Picture 2" descr="C:\Users\cuba\AppData\Local\Microsoft\Windows\Temporary Internet Files\Content.IE5\QJXKWARJ\House_Silhouette_(black)[1].png">
            <a:hlinkClick r:id="rId3" action="ppaction://hlinksldjump" tooltip="Home screen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8889" l="125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1135" y="116632"/>
            <a:ext cx="420427" cy="394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45858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490066"/>
          </a:xfrm>
          <a:solidFill>
            <a:srgbClr val="92D050"/>
          </a:solidFill>
        </p:spPr>
        <p:txBody>
          <a:bodyPr>
            <a:noAutofit/>
          </a:bodyPr>
          <a:lstStyle/>
          <a:p>
            <a:r>
              <a:rPr lang="en-GB" sz="3200" b="1" dirty="0"/>
              <a:t>2.2 – Programming fundamentals </a:t>
            </a:r>
            <a:r>
              <a:rPr lang="en-GB" sz="3200" dirty="0"/>
              <a:t>	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316328"/>
              </p:ext>
            </p:extLst>
          </p:nvPr>
        </p:nvGraphicFramePr>
        <p:xfrm>
          <a:off x="179512" y="861784"/>
          <a:ext cx="8784975" cy="5303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256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0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6628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Specific knowledge required for GCSE Computer Science </a:t>
                      </a:r>
                      <a:r>
                        <a:rPr lang="en-GB" sz="1400" dirty="0" smtClean="0"/>
                        <a:t>J277</a:t>
                      </a:r>
                      <a:endParaRPr lang="en-GB" sz="14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Need to Revise</a:t>
                      </a:r>
                      <a:endParaRPr lang="en-GB" sz="1400" dirty="0"/>
                    </a:p>
                  </a:txBody>
                  <a:tcP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Revised Once</a:t>
                      </a:r>
                      <a:endParaRPr lang="en-GB" sz="1400" dirty="0"/>
                    </a:p>
                  </a:txBody>
                  <a:tcP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Got it!</a:t>
                      </a:r>
                      <a:endParaRPr lang="en-GB" sz="14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2.2.1 Programming fundamentals </a:t>
                      </a:r>
                      <a:endParaRPr lang="en-GB" sz="1400" dirty="0"/>
                    </a:p>
                  </a:txBody>
                  <a:tcPr>
                    <a:solidFill>
                      <a:srgbClr val="ADB37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400" b="1" dirty="0" smtClean="0"/>
                        <a:t>The use of variables, constants, operators, inputs, outputs and assignments</a:t>
                      </a:r>
                      <a:endParaRPr lang="en-GB" sz="14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0"/>
                      <a:r>
                        <a:rPr lang="en-GB" sz="1400" b="1" dirty="0" smtClean="0"/>
                        <a:t>The use of the three basic programming constructs used to control the flow of a program:</a:t>
                      </a:r>
                      <a:endParaRPr lang="en-GB" sz="1400" b="1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/>
                        <a:t>sequence</a:t>
                      </a:r>
                      <a:endParaRPr lang="en-GB" sz="14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/>
                        <a:t>selection</a:t>
                      </a:r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/>
                        <a:t>iteration (count and condition controlled loops)</a:t>
                      </a:r>
                      <a:endParaRPr lang="en-GB" sz="14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The common arithmetic operators 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The common Boolean operators AND, OR and NOT </a:t>
                      </a:r>
                      <a:endParaRPr lang="en-GB" sz="14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2.2.2 Data types </a:t>
                      </a:r>
                      <a:endParaRPr lang="en-GB" sz="1400" dirty="0"/>
                    </a:p>
                  </a:txBody>
                  <a:tcPr>
                    <a:solidFill>
                      <a:srgbClr val="ADB37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 smtClean="0"/>
                        <a:t>The use of data types: 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/>
                        <a:t>Integer / Whole number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/>
                        <a:t>Real /</a:t>
                      </a:r>
                      <a:r>
                        <a:rPr lang="en-GB" sz="1400" baseline="0" dirty="0" smtClean="0"/>
                        <a:t> Float</a:t>
                      </a:r>
                      <a:endParaRPr lang="en-GB" sz="1400" dirty="0" smtClean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/>
                        <a:t>Boolean 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/>
                        <a:t>Character and string </a:t>
                      </a:r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2792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/>
                        <a:t>Casting 	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5965075" y="162880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7293978" y="162880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8374098" y="162880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5965075" y="213285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7293978" y="213285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8374098" y="213285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5965075" y="2563205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7293978" y="2563205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8374098" y="2563205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5965075" y="286580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7293978" y="286580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8374098" y="286580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5965075" y="316841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7293978" y="316841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8374098" y="316841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5965075" y="347101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>
            <a:off x="7293978" y="347101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/>
        </p:nvSpPr>
        <p:spPr>
          <a:xfrm>
            <a:off x="8374098" y="347101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5965075" y="3773617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7293978" y="3773617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8374098" y="3773617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5965075" y="407622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/>
          <p:cNvSpPr/>
          <p:nvPr/>
        </p:nvSpPr>
        <p:spPr>
          <a:xfrm>
            <a:off x="7293978" y="407622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8374098" y="407622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/>
          <p:cNvSpPr/>
          <p:nvPr/>
        </p:nvSpPr>
        <p:spPr>
          <a:xfrm>
            <a:off x="5965075" y="4378823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/>
          <p:cNvSpPr/>
          <p:nvPr/>
        </p:nvSpPr>
        <p:spPr>
          <a:xfrm>
            <a:off x="7293978" y="4378823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/>
          <p:cNvSpPr/>
          <p:nvPr/>
        </p:nvSpPr>
        <p:spPr>
          <a:xfrm>
            <a:off x="8374098" y="4378823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/>
          <p:cNvSpPr/>
          <p:nvPr/>
        </p:nvSpPr>
        <p:spPr>
          <a:xfrm>
            <a:off x="5965075" y="468142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/>
          <p:cNvSpPr/>
          <p:nvPr/>
        </p:nvSpPr>
        <p:spPr>
          <a:xfrm>
            <a:off x="7293978" y="468142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/>
          <p:cNvSpPr/>
          <p:nvPr/>
        </p:nvSpPr>
        <p:spPr>
          <a:xfrm>
            <a:off x="8374098" y="468142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/>
          <p:cNvSpPr/>
          <p:nvPr/>
        </p:nvSpPr>
        <p:spPr>
          <a:xfrm>
            <a:off x="5965075" y="498402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/>
          <p:cNvSpPr/>
          <p:nvPr/>
        </p:nvSpPr>
        <p:spPr>
          <a:xfrm>
            <a:off x="7293978" y="498402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8374098" y="498402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/>
          <p:cNvSpPr/>
          <p:nvPr/>
        </p:nvSpPr>
        <p:spPr>
          <a:xfrm>
            <a:off x="5965075" y="528663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/>
          <p:cNvSpPr/>
          <p:nvPr/>
        </p:nvSpPr>
        <p:spPr>
          <a:xfrm>
            <a:off x="7293978" y="528663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/>
          <p:cNvSpPr/>
          <p:nvPr/>
        </p:nvSpPr>
        <p:spPr>
          <a:xfrm>
            <a:off x="8374098" y="528663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ectangle 44"/>
          <p:cNvSpPr/>
          <p:nvPr/>
        </p:nvSpPr>
        <p:spPr>
          <a:xfrm>
            <a:off x="5965075" y="558924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ectangle 45"/>
          <p:cNvSpPr/>
          <p:nvPr/>
        </p:nvSpPr>
        <p:spPr>
          <a:xfrm>
            <a:off x="7293978" y="558924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/>
          <p:cNvSpPr/>
          <p:nvPr/>
        </p:nvSpPr>
        <p:spPr>
          <a:xfrm>
            <a:off x="8374098" y="558924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548680"/>
            <a:ext cx="8784976" cy="288032"/>
          </a:xfrm>
          <a:solidFill>
            <a:schemeClr val="accent3">
              <a:lumMod val="20000"/>
              <a:lumOff val="80000"/>
            </a:schemeClr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rmAutofit fontScale="47500" lnSpcReduction="2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GB" dirty="0" smtClean="0"/>
              <a:t>Video tutorial </a:t>
            </a:r>
            <a:r>
              <a:rPr lang="en-GB" dirty="0" smtClean="0"/>
              <a:t>link: </a:t>
            </a:r>
            <a:r>
              <a:rPr lang="en-GB" dirty="0">
                <a:hlinkClick r:id="rId2"/>
              </a:rPr>
              <a:t>https://student.craigndave.org/videos/slr2-2-programming-fundementals</a:t>
            </a:r>
            <a:endParaRPr lang="en-GB" dirty="0"/>
          </a:p>
        </p:txBody>
      </p:sp>
      <p:sp>
        <p:nvSpPr>
          <p:cNvPr id="48" name="Rectangle 47"/>
          <p:cNvSpPr/>
          <p:nvPr/>
        </p:nvSpPr>
        <p:spPr>
          <a:xfrm>
            <a:off x="5965075" y="5900305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 48"/>
          <p:cNvSpPr/>
          <p:nvPr/>
        </p:nvSpPr>
        <p:spPr>
          <a:xfrm>
            <a:off x="7293978" y="5900305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 49"/>
          <p:cNvSpPr/>
          <p:nvPr/>
        </p:nvSpPr>
        <p:spPr>
          <a:xfrm>
            <a:off x="8374098" y="5900305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2" name="Picture 2" descr="C:\Users\cuba\AppData\Local\Microsoft\Windows\Temporary Internet Files\Content.IE5\QJXKWARJ\House_Silhouette_(black)[1].png">
            <a:hlinkClick r:id="rId3" action="ppaction://hlinksldjump" tooltip="Home screen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8889" l="125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1135" y="116632"/>
            <a:ext cx="420427" cy="394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08175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490066"/>
          </a:xfrm>
          <a:solidFill>
            <a:srgbClr val="92D050"/>
          </a:solidFill>
        </p:spPr>
        <p:txBody>
          <a:bodyPr>
            <a:noAutofit/>
          </a:bodyPr>
          <a:lstStyle/>
          <a:p>
            <a:r>
              <a:rPr lang="en-GB" sz="3200" b="1" dirty="0"/>
              <a:t>2.2 – Programming fundamentals </a:t>
            </a:r>
            <a:r>
              <a:rPr lang="en-GB" sz="3200" dirty="0"/>
              <a:t>	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6479296"/>
              </p:ext>
            </p:extLst>
          </p:nvPr>
        </p:nvGraphicFramePr>
        <p:xfrm>
          <a:off x="179512" y="861784"/>
          <a:ext cx="8784975" cy="43891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256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0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6628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Specific knowledge required for GCSE Computer Science </a:t>
                      </a:r>
                      <a:r>
                        <a:rPr lang="en-GB" sz="1400" dirty="0" smtClean="0"/>
                        <a:t>J277</a:t>
                      </a:r>
                      <a:endParaRPr lang="en-GB" sz="14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Need to Revise</a:t>
                      </a:r>
                      <a:endParaRPr lang="en-GB" sz="1400" dirty="0"/>
                    </a:p>
                  </a:txBody>
                  <a:tcP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Revised Once</a:t>
                      </a:r>
                      <a:endParaRPr lang="en-GB" sz="1400" dirty="0"/>
                    </a:p>
                  </a:txBody>
                  <a:tcP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Got </a:t>
                      </a:r>
                      <a:r>
                        <a:rPr lang="en-GB" sz="1400" dirty="0" smtClean="0"/>
                        <a:t>it!</a:t>
                      </a:r>
                      <a:endParaRPr lang="en-GB" sz="14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2.2.3 Additional programming techniques </a:t>
                      </a:r>
                      <a:r>
                        <a:rPr lang="en-GB" sz="1400" dirty="0" smtClean="0"/>
                        <a:t>	</a:t>
                      </a:r>
                      <a:endParaRPr lang="en-GB" sz="1400" dirty="0"/>
                    </a:p>
                  </a:txBody>
                  <a:tcPr>
                    <a:solidFill>
                      <a:srgbClr val="ADB37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The use of basic string manipulation </a:t>
                      </a:r>
                      <a:endParaRPr lang="en-GB" sz="14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The use of basic file handling operations: </a:t>
                      </a:r>
                      <a:endParaRPr lang="en-GB" sz="1400" b="1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/>
                        <a:t>Open </a:t>
                      </a:r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/>
                        <a:t>Read </a:t>
                      </a:r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/>
                        <a:t>Write </a:t>
                      </a:r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/>
                        <a:t>Close </a:t>
                      </a:r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The use of records to store data </a:t>
                      </a:r>
                      <a:endParaRPr lang="en-GB" sz="14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The use of SQL to search for data </a:t>
                      </a:r>
                      <a:endParaRPr lang="en-GB" sz="1400" b="1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The use of arrays (or equivalent) when solving problems, including both one-dimensional (1D) and two-dimensional arrays (2D) </a:t>
                      </a:r>
                      <a:endParaRPr lang="en-GB" sz="14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How to use sub programs (functions and procedures) to produce structured code </a:t>
                      </a:r>
                      <a:endParaRPr lang="en-GB" sz="1400" b="1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Random number generation </a:t>
                      </a:r>
                      <a:endParaRPr lang="en-GB" sz="14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5965075" y="148478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7293978" y="148478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8374098" y="148478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5965075" y="180802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7293978" y="180802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8374098" y="180802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5965075" y="211609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7293978" y="211609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8374098" y="211609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5965075" y="241869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7293978" y="241869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8374098" y="241869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5965075" y="272130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7293978" y="272130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8374098" y="272130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5965075" y="3023905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>
            <a:off x="7293978" y="3023905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/>
        </p:nvSpPr>
        <p:spPr>
          <a:xfrm>
            <a:off x="8374098" y="3023905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5965075" y="332650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7293978" y="332650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8374098" y="332650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5965075" y="362911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/>
          <p:cNvSpPr/>
          <p:nvPr/>
        </p:nvSpPr>
        <p:spPr>
          <a:xfrm>
            <a:off x="7293978" y="362911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8374098" y="362911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/>
          <p:cNvSpPr/>
          <p:nvPr/>
        </p:nvSpPr>
        <p:spPr>
          <a:xfrm>
            <a:off x="5965075" y="407707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/>
          <p:cNvSpPr/>
          <p:nvPr/>
        </p:nvSpPr>
        <p:spPr>
          <a:xfrm>
            <a:off x="7293978" y="407707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/>
          <p:cNvSpPr/>
          <p:nvPr/>
        </p:nvSpPr>
        <p:spPr>
          <a:xfrm>
            <a:off x="8374098" y="407707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/>
          <p:cNvSpPr/>
          <p:nvPr/>
        </p:nvSpPr>
        <p:spPr>
          <a:xfrm>
            <a:off x="5965075" y="460095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/>
          <p:cNvSpPr/>
          <p:nvPr/>
        </p:nvSpPr>
        <p:spPr>
          <a:xfrm>
            <a:off x="7293978" y="460095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8374098" y="460095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/>
          <p:cNvSpPr/>
          <p:nvPr/>
        </p:nvSpPr>
        <p:spPr>
          <a:xfrm>
            <a:off x="5965075" y="498047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/>
          <p:cNvSpPr/>
          <p:nvPr/>
        </p:nvSpPr>
        <p:spPr>
          <a:xfrm>
            <a:off x="7293978" y="498047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/>
          <p:cNvSpPr/>
          <p:nvPr/>
        </p:nvSpPr>
        <p:spPr>
          <a:xfrm>
            <a:off x="8374098" y="498047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548680"/>
            <a:ext cx="8784976" cy="288032"/>
          </a:xfrm>
          <a:solidFill>
            <a:schemeClr val="accent3">
              <a:lumMod val="20000"/>
              <a:lumOff val="80000"/>
            </a:schemeClr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rmAutofit fontScale="47500" lnSpcReduction="2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GB" dirty="0" smtClean="0"/>
              <a:t>Video tutorial </a:t>
            </a:r>
            <a:r>
              <a:rPr lang="en-GB" dirty="0" smtClean="0"/>
              <a:t>link: </a:t>
            </a:r>
            <a:r>
              <a:rPr lang="en-GB" dirty="0">
                <a:hlinkClick r:id="rId2"/>
              </a:rPr>
              <a:t>https://student.craigndave.org/videos/slr2-2-programming-fundementals</a:t>
            </a:r>
            <a:endParaRPr lang="en-GB" dirty="0"/>
          </a:p>
        </p:txBody>
      </p:sp>
      <p:pic>
        <p:nvPicPr>
          <p:cNvPr id="52" name="Picture 2" descr="C:\Users\cuba\AppData\Local\Microsoft\Windows\Temporary Internet Files\Content.IE5\QJXKWARJ\House_Silhouette_(black)[1].png">
            <a:hlinkClick r:id="rId3" action="ppaction://hlinksldjump" tooltip="Home screen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8889" l="125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1135" y="116632"/>
            <a:ext cx="420427" cy="394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35799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490066"/>
          </a:xfrm>
          <a:solidFill>
            <a:srgbClr val="92D050"/>
          </a:solidFill>
        </p:spPr>
        <p:txBody>
          <a:bodyPr>
            <a:noAutofit/>
          </a:bodyPr>
          <a:lstStyle/>
          <a:p>
            <a:r>
              <a:rPr lang="en-GB" sz="3200" b="1" dirty="0"/>
              <a:t>2.3 – Producing robust programs </a:t>
            </a:r>
            <a:r>
              <a:rPr lang="en-GB" sz="3200" dirty="0"/>
              <a:t>	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5848146"/>
              </p:ext>
            </p:extLst>
          </p:nvPr>
        </p:nvGraphicFramePr>
        <p:xfrm>
          <a:off x="179512" y="736808"/>
          <a:ext cx="8784975" cy="60960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256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0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6628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Specific knowledge required for GCSE Computer </a:t>
                      </a:r>
                      <a:r>
                        <a:rPr lang="en-GB" sz="1400" dirty="0" smtClean="0"/>
                        <a:t>Science   J277</a:t>
                      </a:r>
                      <a:endParaRPr lang="en-GB" sz="14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Need to Revise</a:t>
                      </a:r>
                      <a:endParaRPr lang="en-GB" sz="1400" dirty="0"/>
                    </a:p>
                  </a:txBody>
                  <a:tcP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Revised Once</a:t>
                      </a:r>
                      <a:endParaRPr lang="en-GB" sz="1400" dirty="0"/>
                    </a:p>
                  </a:txBody>
                  <a:tcP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Got it!</a:t>
                      </a:r>
                      <a:endParaRPr lang="en-GB" sz="14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2.3.1 Defensive design  / </a:t>
                      </a:r>
                      <a:r>
                        <a:rPr lang="en-GB" sz="1400" b="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Defensive design considerations: </a:t>
                      </a:r>
                      <a:endParaRPr lang="en-GB" sz="1400" b="0" dirty="0" smtClean="0"/>
                    </a:p>
                  </a:txBody>
                  <a:tcPr>
                    <a:solidFill>
                      <a:srgbClr val="ADB37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Anticipating misuse 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5624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Authentication </a:t>
                      </a:r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Input validation </a:t>
                      </a:r>
                      <a:endParaRPr lang="en-GB" sz="1400" b="1" dirty="0">
                        <a:solidFill>
                          <a:srgbClr val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Maintainability: </a:t>
                      </a:r>
                      <a:endParaRPr lang="en-GB" sz="1400" b="1" dirty="0">
                        <a:solidFill>
                          <a:srgbClr val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Use of sub programs </a:t>
                      </a:r>
                      <a:endParaRPr lang="en-GB" sz="14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Naming conventions 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Indentation 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Commenting 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 smtClean="0"/>
                        <a:t>2.3.2 Testing  / </a:t>
                      </a:r>
                      <a:r>
                        <a:rPr lang="en-GB" sz="1400" dirty="0" smtClean="0"/>
                        <a:t>The purpose of testing </a:t>
                      </a:r>
                      <a:endParaRPr lang="en-GB" sz="1400" b="1" dirty="0" smtClean="0"/>
                    </a:p>
                  </a:txBody>
                  <a:tcPr>
                    <a:solidFill>
                      <a:srgbClr val="ADB37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 smtClean="0"/>
                        <a:t>Types of testing: 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/>
                        <a:t>Iterative 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/>
                        <a:t>Final/terminal 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 smtClean="0"/>
                        <a:t>Identify syntax and logic errors </a:t>
                      </a:r>
                      <a:endParaRPr kumimoji="0" lang="en-GB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 smtClean="0"/>
                        <a:t>Selecting and using suitable test data: 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/>
                        <a:t>Normal </a:t>
                      </a:r>
                      <a:r>
                        <a:rPr lang="en-GB" sz="1400" dirty="0" smtClean="0"/>
                        <a:t>/ Valid</a:t>
                      </a:r>
                      <a:endParaRPr lang="en-GB" sz="1400" dirty="0" smtClean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/>
                        <a:t>Boundary </a:t>
                      </a:r>
                      <a:r>
                        <a:rPr lang="en-GB" sz="1400" dirty="0" smtClean="0"/>
                        <a:t>/ Extreme</a:t>
                      </a:r>
                      <a:endParaRPr lang="en-GB" sz="1400" dirty="0" smtClean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US" sz="1400" dirty="0" smtClean="0"/>
                        <a:t>Invalid / Erroneous</a:t>
                      </a:r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5224273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0"/>
                      <a:r>
                        <a:rPr lang="en-GB" sz="1400" b="1" dirty="0" smtClean="0"/>
                        <a:t>Refining algorithms </a:t>
                      </a:r>
                      <a:endParaRPr lang="en-GB" sz="1400" b="1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5864627"/>
                  </a:ext>
                </a:extLst>
              </a:tr>
            </a:tbl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476672"/>
            <a:ext cx="8784976" cy="288032"/>
          </a:xfrm>
          <a:solidFill>
            <a:schemeClr val="accent3">
              <a:lumMod val="20000"/>
              <a:lumOff val="80000"/>
            </a:schemeClr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rmAutofit fontScale="47500" lnSpcReduction="2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GB" dirty="0" smtClean="0"/>
              <a:t>Video tutorial </a:t>
            </a:r>
            <a:r>
              <a:rPr lang="en-GB" dirty="0" smtClean="0"/>
              <a:t>link</a:t>
            </a:r>
            <a:r>
              <a:rPr lang="en-GB" dirty="0" smtClean="0"/>
              <a:t>: </a:t>
            </a:r>
            <a:r>
              <a:rPr lang="en-GB" dirty="0">
                <a:hlinkClick r:id="rId2"/>
              </a:rPr>
              <a:t>https://student.craigndave.org/videos/slr2-3-producing-robust-programs</a:t>
            </a:r>
            <a:endParaRPr lang="en-GB" dirty="0"/>
          </a:p>
        </p:txBody>
      </p:sp>
      <p:pic>
        <p:nvPicPr>
          <p:cNvPr id="52" name="Picture 2" descr="C:\Users\cuba\AppData\Local\Microsoft\Windows\Temporary Internet Files\Content.IE5\QJXKWARJ\House_Silhouette_(black)[1].png">
            <a:hlinkClick r:id="rId3" action="ppaction://hlinksldjump" tooltip="Home screen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8889" l="125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1135" y="116632"/>
            <a:ext cx="420427" cy="394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tangle 33"/>
          <p:cNvSpPr/>
          <p:nvPr/>
        </p:nvSpPr>
        <p:spPr>
          <a:xfrm>
            <a:off x="5965075" y="110171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/>
          <p:cNvSpPr/>
          <p:nvPr/>
        </p:nvSpPr>
        <p:spPr>
          <a:xfrm>
            <a:off x="7293978" y="110171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/>
          <p:cNvSpPr/>
          <p:nvPr/>
        </p:nvSpPr>
        <p:spPr>
          <a:xfrm>
            <a:off x="8374098" y="110171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/>
          <p:cNvSpPr/>
          <p:nvPr/>
        </p:nvSpPr>
        <p:spPr>
          <a:xfrm>
            <a:off x="5965075" y="14127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/>
          <p:cNvSpPr/>
          <p:nvPr/>
        </p:nvSpPr>
        <p:spPr>
          <a:xfrm>
            <a:off x="7293978" y="14127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/>
          <p:cNvSpPr/>
          <p:nvPr/>
        </p:nvSpPr>
        <p:spPr>
          <a:xfrm>
            <a:off x="8374098" y="14127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/>
          <p:cNvSpPr/>
          <p:nvPr/>
        </p:nvSpPr>
        <p:spPr>
          <a:xfrm>
            <a:off x="5965075" y="170080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7293978" y="170080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/>
          <p:cNvSpPr/>
          <p:nvPr/>
        </p:nvSpPr>
        <p:spPr>
          <a:xfrm>
            <a:off x="8374098" y="170080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/>
          <p:cNvSpPr/>
          <p:nvPr/>
        </p:nvSpPr>
        <p:spPr>
          <a:xfrm>
            <a:off x="5965075" y="198884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/>
          <p:cNvSpPr/>
          <p:nvPr/>
        </p:nvSpPr>
        <p:spPr>
          <a:xfrm>
            <a:off x="7293978" y="198884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ectangle 44"/>
          <p:cNvSpPr/>
          <p:nvPr/>
        </p:nvSpPr>
        <p:spPr>
          <a:xfrm>
            <a:off x="8374098" y="198884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ectangle 45"/>
          <p:cNvSpPr/>
          <p:nvPr/>
        </p:nvSpPr>
        <p:spPr>
          <a:xfrm>
            <a:off x="5965075" y="227747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/>
          <p:cNvSpPr/>
          <p:nvPr/>
        </p:nvSpPr>
        <p:spPr>
          <a:xfrm>
            <a:off x="7293978" y="227747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/>
          <p:cNvSpPr/>
          <p:nvPr/>
        </p:nvSpPr>
        <p:spPr>
          <a:xfrm>
            <a:off x="8374098" y="227747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 48"/>
          <p:cNvSpPr/>
          <p:nvPr/>
        </p:nvSpPr>
        <p:spPr>
          <a:xfrm>
            <a:off x="5965075" y="263691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 49"/>
          <p:cNvSpPr/>
          <p:nvPr/>
        </p:nvSpPr>
        <p:spPr>
          <a:xfrm>
            <a:off x="7293978" y="263691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 50"/>
          <p:cNvSpPr/>
          <p:nvPr/>
        </p:nvSpPr>
        <p:spPr>
          <a:xfrm>
            <a:off x="8374098" y="263691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/>
          <p:cNvSpPr/>
          <p:nvPr/>
        </p:nvSpPr>
        <p:spPr>
          <a:xfrm>
            <a:off x="5965075" y="292494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7293978" y="292494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angle 54"/>
          <p:cNvSpPr/>
          <p:nvPr/>
        </p:nvSpPr>
        <p:spPr>
          <a:xfrm>
            <a:off x="8374098" y="292494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ectangle 55"/>
          <p:cNvSpPr/>
          <p:nvPr/>
        </p:nvSpPr>
        <p:spPr>
          <a:xfrm>
            <a:off x="5965075" y="32129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Rectangle 56"/>
          <p:cNvSpPr/>
          <p:nvPr/>
        </p:nvSpPr>
        <p:spPr>
          <a:xfrm>
            <a:off x="7293978" y="32129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8374098" y="32129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Rectangle 58"/>
          <p:cNvSpPr/>
          <p:nvPr/>
        </p:nvSpPr>
        <p:spPr>
          <a:xfrm>
            <a:off x="5965075" y="354539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/>
          <p:cNvSpPr/>
          <p:nvPr/>
        </p:nvSpPr>
        <p:spPr>
          <a:xfrm>
            <a:off x="7293978" y="354539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ectangle 60"/>
          <p:cNvSpPr/>
          <p:nvPr/>
        </p:nvSpPr>
        <p:spPr>
          <a:xfrm>
            <a:off x="8374098" y="354539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Rectangle 61"/>
          <p:cNvSpPr/>
          <p:nvPr/>
        </p:nvSpPr>
        <p:spPr>
          <a:xfrm>
            <a:off x="5965075" y="382213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Rectangle 62"/>
          <p:cNvSpPr/>
          <p:nvPr/>
        </p:nvSpPr>
        <p:spPr>
          <a:xfrm>
            <a:off x="7293978" y="382213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8374098" y="382213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Rectangle 64"/>
          <p:cNvSpPr/>
          <p:nvPr/>
        </p:nvSpPr>
        <p:spPr>
          <a:xfrm>
            <a:off x="5965075" y="411016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Rectangle 65"/>
          <p:cNvSpPr/>
          <p:nvPr/>
        </p:nvSpPr>
        <p:spPr>
          <a:xfrm>
            <a:off x="7293978" y="411016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Rectangle 66"/>
          <p:cNvSpPr/>
          <p:nvPr/>
        </p:nvSpPr>
        <p:spPr>
          <a:xfrm>
            <a:off x="8374098" y="411016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Rectangle 67"/>
          <p:cNvSpPr/>
          <p:nvPr/>
        </p:nvSpPr>
        <p:spPr>
          <a:xfrm>
            <a:off x="5965075" y="443711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Rectangle 68"/>
          <p:cNvSpPr/>
          <p:nvPr/>
        </p:nvSpPr>
        <p:spPr>
          <a:xfrm>
            <a:off x="7293978" y="443711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Rectangle 69"/>
          <p:cNvSpPr/>
          <p:nvPr/>
        </p:nvSpPr>
        <p:spPr>
          <a:xfrm>
            <a:off x="8374098" y="443711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Rectangle 70"/>
          <p:cNvSpPr/>
          <p:nvPr/>
        </p:nvSpPr>
        <p:spPr>
          <a:xfrm>
            <a:off x="5965075" y="4762847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Rectangle 71"/>
          <p:cNvSpPr/>
          <p:nvPr/>
        </p:nvSpPr>
        <p:spPr>
          <a:xfrm>
            <a:off x="7293978" y="4762847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Rectangle 72"/>
          <p:cNvSpPr/>
          <p:nvPr/>
        </p:nvSpPr>
        <p:spPr>
          <a:xfrm>
            <a:off x="8374098" y="4762847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Rectangle 73"/>
          <p:cNvSpPr/>
          <p:nvPr/>
        </p:nvSpPr>
        <p:spPr>
          <a:xfrm>
            <a:off x="5965075" y="505087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Rectangle 74"/>
          <p:cNvSpPr/>
          <p:nvPr/>
        </p:nvSpPr>
        <p:spPr>
          <a:xfrm>
            <a:off x="7293978" y="505087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Rectangle 75"/>
          <p:cNvSpPr/>
          <p:nvPr/>
        </p:nvSpPr>
        <p:spPr>
          <a:xfrm>
            <a:off x="8374098" y="505087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Rectangle 76"/>
          <p:cNvSpPr/>
          <p:nvPr/>
        </p:nvSpPr>
        <p:spPr>
          <a:xfrm>
            <a:off x="5965075" y="535752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Rectangle 77"/>
          <p:cNvSpPr/>
          <p:nvPr/>
        </p:nvSpPr>
        <p:spPr>
          <a:xfrm>
            <a:off x="7293978" y="535752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Rectangle 78"/>
          <p:cNvSpPr/>
          <p:nvPr/>
        </p:nvSpPr>
        <p:spPr>
          <a:xfrm>
            <a:off x="8374098" y="535752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Rectangle 79"/>
          <p:cNvSpPr/>
          <p:nvPr/>
        </p:nvSpPr>
        <p:spPr>
          <a:xfrm>
            <a:off x="5965075" y="564555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Rectangle 80"/>
          <p:cNvSpPr/>
          <p:nvPr/>
        </p:nvSpPr>
        <p:spPr>
          <a:xfrm>
            <a:off x="7293978" y="564555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Rectangle 81"/>
          <p:cNvSpPr/>
          <p:nvPr/>
        </p:nvSpPr>
        <p:spPr>
          <a:xfrm>
            <a:off x="8374098" y="564555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/>
          <p:cNvSpPr/>
          <p:nvPr/>
        </p:nvSpPr>
        <p:spPr>
          <a:xfrm>
            <a:off x="5965075" y="597250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Rectangle 83"/>
          <p:cNvSpPr/>
          <p:nvPr/>
        </p:nvSpPr>
        <p:spPr>
          <a:xfrm>
            <a:off x="7293978" y="597250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Rectangle 84"/>
          <p:cNvSpPr/>
          <p:nvPr/>
        </p:nvSpPr>
        <p:spPr>
          <a:xfrm>
            <a:off x="8374098" y="597250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Rectangle 85"/>
          <p:cNvSpPr/>
          <p:nvPr/>
        </p:nvSpPr>
        <p:spPr>
          <a:xfrm>
            <a:off x="5965075" y="6298237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Rectangle 86"/>
          <p:cNvSpPr/>
          <p:nvPr/>
        </p:nvSpPr>
        <p:spPr>
          <a:xfrm>
            <a:off x="7293978" y="6298237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Rectangle 87"/>
          <p:cNvSpPr/>
          <p:nvPr/>
        </p:nvSpPr>
        <p:spPr>
          <a:xfrm>
            <a:off x="8374098" y="6298237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Rectangle 88"/>
          <p:cNvSpPr/>
          <p:nvPr/>
        </p:nvSpPr>
        <p:spPr>
          <a:xfrm>
            <a:off x="5965075" y="658626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" name="Rectangle 89"/>
          <p:cNvSpPr/>
          <p:nvPr/>
        </p:nvSpPr>
        <p:spPr>
          <a:xfrm>
            <a:off x="7293978" y="658626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Rectangle 90"/>
          <p:cNvSpPr/>
          <p:nvPr/>
        </p:nvSpPr>
        <p:spPr>
          <a:xfrm>
            <a:off x="8374098" y="658626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6900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extBox 49"/>
          <p:cNvSpPr txBox="1"/>
          <p:nvPr/>
        </p:nvSpPr>
        <p:spPr>
          <a:xfrm>
            <a:off x="323528" y="4869160"/>
            <a:ext cx="8266594" cy="369332"/>
          </a:xfrm>
          <a:prstGeom prst="rect">
            <a:avLst/>
          </a:prstGeom>
          <a:solidFill>
            <a:srgbClr val="ADB375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Truth Tables</a:t>
            </a:r>
            <a:endParaRPr lang="en-GB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490066"/>
          </a:xfrm>
          <a:solidFill>
            <a:srgbClr val="92D050"/>
          </a:solidFill>
        </p:spPr>
        <p:txBody>
          <a:bodyPr>
            <a:noAutofit/>
          </a:bodyPr>
          <a:lstStyle/>
          <a:p>
            <a:r>
              <a:rPr lang="en-GB" sz="3200" b="1" dirty="0"/>
              <a:t>2.4 – Boolean </a:t>
            </a:r>
            <a:r>
              <a:rPr lang="en-GB" sz="3200" b="1" dirty="0" smtClean="0"/>
              <a:t>logic</a:t>
            </a:r>
            <a:endParaRPr lang="en-GB" sz="3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8004125"/>
              </p:ext>
            </p:extLst>
          </p:nvPr>
        </p:nvGraphicFramePr>
        <p:xfrm>
          <a:off x="179512" y="736808"/>
          <a:ext cx="8784975" cy="18288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256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0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6628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Specific knowledge required for GCSE Computer Science </a:t>
                      </a:r>
                      <a:r>
                        <a:rPr lang="en-GB" sz="1400" dirty="0" smtClean="0"/>
                        <a:t>J277</a:t>
                      </a:r>
                      <a:endParaRPr lang="en-GB" sz="14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Need to Revise</a:t>
                      </a:r>
                      <a:endParaRPr lang="en-GB" sz="1400" dirty="0"/>
                    </a:p>
                  </a:txBody>
                  <a:tcP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Revised Once</a:t>
                      </a:r>
                      <a:endParaRPr lang="en-GB" sz="1400" dirty="0"/>
                    </a:p>
                  </a:txBody>
                  <a:tcP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Got it!</a:t>
                      </a:r>
                      <a:endParaRPr lang="en-GB" sz="14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2.4.1 Boolean logic </a:t>
                      </a:r>
                      <a:endParaRPr lang="en-GB" sz="1400" b="1" dirty="0"/>
                    </a:p>
                  </a:txBody>
                  <a:tcPr>
                    <a:solidFill>
                      <a:srgbClr val="ADB37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Simple logic diagrams using the operators AND, OR and NOT </a:t>
                      </a:r>
                      <a:endParaRPr lang="en-GB" sz="1400" b="1" dirty="0">
                        <a:solidFill>
                          <a:srgbClr val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Truth tables </a:t>
                      </a:r>
                      <a:endParaRPr lang="en-GB" sz="1400" b="1" dirty="0">
                        <a:solidFill>
                          <a:srgbClr val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Combining Boolean operators using AND, OR and NOT </a:t>
                      </a:r>
                      <a:endParaRPr lang="en-GB" sz="1400" b="1" dirty="0">
                        <a:solidFill>
                          <a:srgbClr val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0"/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Applying logical operators in truth tables to solve problems </a:t>
                      </a:r>
                      <a:endParaRPr lang="en-GB" sz="1400" b="1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5965075" y="110171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7293978" y="110171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8374098" y="110171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5965075" y="14127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7293978" y="14127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8374098" y="14127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5965075" y="170080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7293978" y="170080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8374098" y="170080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5965075" y="198884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7293978" y="198884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8374098" y="198884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5965075" y="227747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7293978" y="227747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8374098" y="227747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476672"/>
            <a:ext cx="8784976" cy="288032"/>
          </a:xfrm>
          <a:solidFill>
            <a:schemeClr val="accent3">
              <a:lumMod val="20000"/>
              <a:lumOff val="80000"/>
            </a:schemeClr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rmAutofit fontScale="47500" lnSpcReduction="2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GB" dirty="0" smtClean="0"/>
              <a:t>Video tutorial </a:t>
            </a:r>
            <a:r>
              <a:rPr lang="en-GB" dirty="0" smtClean="0"/>
              <a:t>link</a:t>
            </a:r>
            <a:r>
              <a:rPr lang="en-GB" dirty="0" smtClean="0"/>
              <a:t>: </a:t>
            </a:r>
            <a:r>
              <a:rPr lang="en-GB" dirty="0">
                <a:hlinkClick r:id="rId2"/>
              </a:rPr>
              <a:t>https://student.craigndave.org/videos/slr2-4-boolean-logic</a:t>
            </a:r>
            <a:endParaRPr lang="en-GB" dirty="0"/>
          </a:p>
        </p:txBody>
      </p:sp>
      <p:pic>
        <p:nvPicPr>
          <p:cNvPr id="46" name="Picture 2" descr="C:\Users\cuba\AppData\Local\Microsoft\Windows\Temporary Internet Files\Content.IE5\QJXKWARJ\House_Silhouette_(black)[1].png">
            <a:hlinkClick r:id="rId3" action="ppaction://hlinksldjump" tooltip="Home screen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8889" l="125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1135" y="116632"/>
            <a:ext cx="420427" cy="394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44"/>
          <p:cNvPicPr>
            <a:picLocks noChangeAspect="1"/>
          </p:cNvPicPr>
          <p:nvPr/>
        </p:nvPicPr>
        <p:blipFill rotWithShape="1">
          <a:blip r:embed="rId6"/>
          <a:srcRect b="46790"/>
          <a:stretch/>
        </p:blipFill>
        <p:spPr>
          <a:xfrm>
            <a:off x="1837146" y="2703689"/>
            <a:ext cx="5456832" cy="2165471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 rotWithShape="1">
          <a:blip r:embed="rId6"/>
          <a:srcRect t="64137" r="62727" b="510"/>
          <a:stretch/>
        </p:blipFill>
        <p:spPr>
          <a:xfrm>
            <a:off x="323528" y="5229200"/>
            <a:ext cx="2108845" cy="1491752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 rotWithShape="1">
          <a:blip r:embed="rId6"/>
          <a:srcRect l="37273" t="64135" r="25819" b="511"/>
          <a:stretch/>
        </p:blipFill>
        <p:spPr>
          <a:xfrm>
            <a:off x="3527882" y="5229200"/>
            <a:ext cx="2088233" cy="1491752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 rotWithShape="1">
          <a:blip r:embed="rId6"/>
          <a:srcRect l="74181" t="64136" r="1637" b="10750"/>
          <a:stretch/>
        </p:blipFill>
        <p:spPr>
          <a:xfrm>
            <a:off x="7221969" y="5229200"/>
            <a:ext cx="1368153" cy="1059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310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6892247"/>
              </p:ext>
            </p:extLst>
          </p:nvPr>
        </p:nvGraphicFramePr>
        <p:xfrm>
          <a:off x="179512" y="736808"/>
          <a:ext cx="8784975" cy="596687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256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0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6420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Specific knowledge required for GCSE Computer Science j277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Need to Revise</a:t>
                      </a:r>
                      <a:endParaRPr lang="en-GB" sz="1400" dirty="0"/>
                    </a:p>
                  </a:txBody>
                  <a:tcP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Revised Once</a:t>
                      </a:r>
                      <a:endParaRPr lang="en-GB" sz="1400" dirty="0"/>
                    </a:p>
                  </a:txBody>
                  <a:tcP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Got it!</a:t>
                      </a:r>
                      <a:endParaRPr lang="en-GB" sz="14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2000" b="1" dirty="0" smtClean="0"/>
                        <a:t>1.1.1 Architecture of the CPU</a:t>
                      </a:r>
                      <a:endParaRPr lang="en-GB" sz="2000" b="1" dirty="0"/>
                    </a:p>
                  </a:txBody>
                  <a:tcPr>
                    <a:solidFill>
                      <a:srgbClr val="D0945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C7623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C9A57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ADB37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The purpose of the CPU: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lvl="1"/>
                      <a:r>
                        <a:rPr lang="en-GB" sz="1400" b="0" dirty="0" smtClean="0"/>
                        <a:t>The fetch-execute cycle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Common CPU components and their function: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lvl="1"/>
                      <a:r>
                        <a:rPr lang="en-GB" sz="1400" b="0" dirty="0" smtClean="0"/>
                        <a:t>ALU (Arithmetic Logic Unit)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lvl="1"/>
                      <a:r>
                        <a:rPr lang="en-GB" sz="1400" b="0" dirty="0" smtClean="0"/>
                        <a:t>CU (Control Unit)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lvl="1"/>
                      <a:r>
                        <a:rPr lang="en-GB" sz="1400" b="0" dirty="0" smtClean="0"/>
                        <a:t>Cache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lvl="1"/>
                      <a:r>
                        <a:rPr lang="en-GB" sz="1400" b="0" dirty="0" smtClean="0"/>
                        <a:t>Registers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Von Neumann architecture: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lvl="1"/>
                      <a:r>
                        <a:rPr lang="en-GB" sz="1400" b="0" dirty="0" smtClean="0"/>
                        <a:t>MAR (Memory Address Register)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8072">
                <a:tc>
                  <a:txBody>
                    <a:bodyPr/>
                    <a:lstStyle/>
                    <a:p>
                      <a:pPr lvl="1"/>
                      <a:r>
                        <a:rPr lang="en-GB" sz="1400" b="0" dirty="0" smtClean="0"/>
                        <a:t>MDR (Memory Data Register)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lvl="1"/>
                      <a:r>
                        <a:rPr lang="en-GB" sz="1400" b="0" dirty="0" smtClean="0"/>
                        <a:t>Program Counter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lvl="1"/>
                      <a:r>
                        <a:rPr lang="en-GB" sz="1400" b="0" dirty="0" smtClean="0"/>
                        <a:t>Accumulator</a:t>
                      </a:r>
                      <a:endParaRPr lang="en-GB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lvl="0"/>
                      <a:r>
                        <a:rPr lang="en-GB" sz="1800" b="1" dirty="0" smtClean="0"/>
                        <a:t>1.1.2 CPU performance</a:t>
                      </a:r>
                      <a:endParaRPr lang="en-GB" sz="1800" b="1" dirty="0"/>
                    </a:p>
                  </a:txBody>
                  <a:tcPr>
                    <a:solidFill>
                      <a:srgbClr val="D0945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C7623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C9A57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ADB37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 How common characteristics of CPUs affect their performance: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lvl="1"/>
                      <a:r>
                        <a:rPr lang="en-GB" sz="1400" b="0" dirty="0" smtClean="0"/>
                        <a:t>Clock speed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lvl="1"/>
                      <a:r>
                        <a:rPr lang="en-GB" sz="1400" b="0" dirty="0" smtClean="0"/>
                        <a:t>Cache size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Number of cores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490066"/>
          </a:xfrm>
          <a:solidFill>
            <a:srgbClr val="FFC000"/>
          </a:solidFill>
        </p:spPr>
        <p:txBody>
          <a:bodyPr>
            <a:noAutofit/>
          </a:bodyPr>
          <a:lstStyle/>
          <a:p>
            <a:r>
              <a:rPr lang="en-GB" sz="3200" b="1" dirty="0" smtClean="0"/>
              <a:t>1.1 – Systems Architecture</a:t>
            </a:r>
            <a:endParaRPr lang="en-GB" sz="3200" b="1" dirty="0"/>
          </a:p>
        </p:txBody>
      </p:sp>
      <p:sp>
        <p:nvSpPr>
          <p:cNvPr id="9" name="Rectangle 8"/>
          <p:cNvSpPr/>
          <p:nvPr/>
        </p:nvSpPr>
        <p:spPr>
          <a:xfrm>
            <a:off x="5965075" y="148478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7293978" y="148478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8460432" y="148478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5965075" y="179531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7293978" y="179531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8460432" y="179531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5965075" y="210585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7293978" y="210585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8460432" y="210585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5965075" y="241638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7293978" y="241638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8460432" y="241638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5965075" y="272692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7293978" y="272692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8460432" y="272692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5965075" y="303745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>
            <a:off x="7293978" y="303745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/>
        </p:nvSpPr>
        <p:spPr>
          <a:xfrm>
            <a:off x="8460432" y="303745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5965075" y="334799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7293978" y="334799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8460432" y="334799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5965075" y="365852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/>
          <p:cNvSpPr/>
          <p:nvPr/>
        </p:nvSpPr>
        <p:spPr>
          <a:xfrm>
            <a:off x="7293978" y="365852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8460432" y="365852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/>
          <p:cNvSpPr/>
          <p:nvPr/>
        </p:nvSpPr>
        <p:spPr>
          <a:xfrm>
            <a:off x="5965075" y="396906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/>
          <p:cNvSpPr/>
          <p:nvPr/>
        </p:nvSpPr>
        <p:spPr>
          <a:xfrm>
            <a:off x="7293978" y="396906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/>
          <p:cNvSpPr/>
          <p:nvPr/>
        </p:nvSpPr>
        <p:spPr>
          <a:xfrm>
            <a:off x="8460432" y="396906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/>
          <p:cNvSpPr/>
          <p:nvPr/>
        </p:nvSpPr>
        <p:spPr>
          <a:xfrm>
            <a:off x="5965075" y="427959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/>
          <p:cNvSpPr/>
          <p:nvPr/>
        </p:nvSpPr>
        <p:spPr>
          <a:xfrm>
            <a:off x="7293978" y="427959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/>
          <p:cNvSpPr/>
          <p:nvPr/>
        </p:nvSpPr>
        <p:spPr>
          <a:xfrm>
            <a:off x="8460432" y="427959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/>
          <p:cNvSpPr/>
          <p:nvPr/>
        </p:nvSpPr>
        <p:spPr>
          <a:xfrm>
            <a:off x="5965075" y="4590133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/>
          <p:cNvSpPr/>
          <p:nvPr/>
        </p:nvSpPr>
        <p:spPr>
          <a:xfrm>
            <a:off x="7293978" y="4590133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8460432" y="4590133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/>
          <p:cNvSpPr/>
          <p:nvPr/>
        </p:nvSpPr>
        <p:spPr>
          <a:xfrm>
            <a:off x="5965075" y="4900667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/>
          <p:cNvSpPr/>
          <p:nvPr/>
        </p:nvSpPr>
        <p:spPr>
          <a:xfrm>
            <a:off x="7293978" y="4900667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/>
          <p:cNvSpPr/>
          <p:nvPr/>
        </p:nvSpPr>
        <p:spPr>
          <a:xfrm>
            <a:off x="8460432" y="4900667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/>
          <p:cNvSpPr/>
          <p:nvPr/>
        </p:nvSpPr>
        <p:spPr>
          <a:xfrm>
            <a:off x="5965075" y="5521735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 48"/>
          <p:cNvSpPr/>
          <p:nvPr/>
        </p:nvSpPr>
        <p:spPr>
          <a:xfrm>
            <a:off x="7293978" y="5521735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 49"/>
          <p:cNvSpPr/>
          <p:nvPr/>
        </p:nvSpPr>
        <p:spPr>
          <a:xfrm>
            <a:off x="8460432" y="5521735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 50"/>
          <p:cNvSpPr/>
          <p:nvPr/>
        </p:nvSpPr>
        <p:spPr>
          <a:xfrm>
            <a:off x="5965075" y="583226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51"/>
          <p:cNvSpPr/>
          <p:nvPr/>
        </p:nvSpPr>
        <p:spPr>
          <a:xfrm>
            <a:off x="7293978" y="583226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/>
          <p:cNvSpPr/>
          <p:nvPr/>
        </p:nvSpPr>
        <p:spPr>
          <a:xfrm>
            <a:off x="8460432" y="583226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5965075" y="6142803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angle 54"/>
          <p:cNvSpPr/>
          <p:nvPr/>
        </p:nvSpPr>
        <p:spPr>
          <a:xfrm>
            <a:off x="7293978" y="6142803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ectangle 55"/>
          <p:cNvSpPr/>
          <p:nvPr/>
        </p:nvSpPr>
        <p:spPr>
          <a:xfrm>
            <a:off x="8460432" y="6142803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Rectangle 56"/>
          <p:cNvSpPr/>
          <p:nvPr/>
        </p:nvSpPr>
        <p:spPr>
          <a:xfrm>
            <a:off x="5965075" y="645333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7293978" y="645333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Rectangle 58"/>
          <p:cNvSpPr/>
          <p:nvPr/>
        </p:nvSpPr>
        <p:spPr>
          <a:xfrm>
            <a:off x="8460432" y="645333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476672"/>
            <a:ext cx="8784976" cy="288032"/>
          </a:xfrm>
          <a:solidFill>
            <a:schemeClr val="accent6">
              <a:lumMod val="20000"/>
              <a:lumOff val="80000"/>
            </a:schemeClr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rmAutofit fontScale="47500" lnSpcReduction="2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GB" dirty="0" smtClean="0"/>
              <a:t>Video tutorial </a:t>
            </a:r>
            <a:r>
              <a:rPr lang="en-GB" dirty="0" smtClean="0"/>
              <a:t>link: </a:t>
            </a:r>
            <a:r>
              <a:rPr lang="en-GB" dirty="0" smtClean="0">
                <a:hlinkClick r:id="rId3"/>
              </a:rPr>
              <a:t>https</a:t>
            </a:r>
            <a:r>
              <a:rPr lang="en-GB" dirty="0">
                <a:hlinkClick r:id="rId3"/>
              </a:rPr>
              <a:t>://</a:t>
            </a:r>
            <a:r>
              <a:rPr lang="en-GB" dirty="0" smtClean="0">
                <a:hlinkClick r:id="rId3"/>
              </a:rPr>
              <a:t>student.craigndave.org/videos/slr1-1-systems-architecture</a:t>
            </a:r>
            <a:endParaRPr lang="en-GB" dirty="0" smtClean="0"/>
          </a:p>
        </p:txBody>
      </p:sp>
      <p:pic>
        <p:nvPicPr>
          <p:cNvPr id="61" name="Picture 2" descr="C:\Users\cuba\AppData\Local\Microsoft\Windows\Temporary Internet Files\Content.IE5\QJXKWARJ\House_Silhouette_(black)[1].png">
            <a:hlinkClick r:id="rId4" action="ppaction://hlinksldjump" tooltip="Home screen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8889" l="125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1135" y="116632"/>
            <a:ext cx="420427" cy="394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459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490066"/>
          </a:xfrm>
          <a:solidFill>
            <a:srgbClr val="92D050"/>
          </a:solidFill>
        </p:spPr>
        <p:txBody>
          <a:bodyPr>
            <a:noAutofit/>
          </a:bodyPr>
          <a:lstStyle/>
          <a:p>
            <a:pPr algn="l"/>
            <a:r>
              <a:rPr lang="en-GB" sz="2000" b="1" dirty="0"/>
              <a:t>2.5 – Programming languages and Integrated Development Environments </a:t>
            </a:r>
            <a:endParaRPr lang="en-GB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4743784"/>
              </p:ext>
            </p:extLst>
          </p:nvPr>
        </p:nvGraphicFramePr>
        <p:xfrm>
          <a:off x="179512" y="736808"/>
          <a:ext cx="8784975" cy="43891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256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0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6628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Specific knowledge required for GCSE Computer </a:t>
                      </a:r>
                      <a:r>
                        <a:rPr lang="en-GB" sz="1400" dirty="0" smtClean="0"/>
                        <a:t>Science</a:t>
                      </a:r>
                      <a:r>
                        <a:rPr lang="en-GB" sz="1400" baseline="0" dirty="0" smtClean="0"/>
                        <a:t> J277</a:t>
                      </a:r>
                      <a:endParaRPr lang="en-GB" sz="14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Need to Revise</a:t>
                      </a:r>
                      <a:endParaRPr lang="en-GB" sz="1400" dirty="0"/>
                    </a:p>
                  </a:txBody>
                  <a:tcP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Revised Once</a:t>
                      </a:r>
                      <a:endParaRPr lang="en-GB" sz="1400" dirty="0"/>
                    </a:p>
                  </a:txBody>
                  <a:tcP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Got it!</a:t>
                      </a:r>
                      <a:endParaRPr lang="en-GB" sz="14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2.5.1 Languages </a:t>
                      </a:r>
                      <a:endParaRPr lang="en-GB" sz="1400" b="1" dirty="0" smtClean="0"/>
                    </a:p>
                  </a:txBody>
                  <a:tcPr>
                    <a:solidFill>
                      <a:srgbClr val="ADB37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Characteristics and purpose of different levels of programming language: </a:t>
                      </a:r>
                      <a:endParaRPr lang="en-GB" sz="1400" b="1" dirty="0">
                        <a:solidFill>
                          <a:srgbClr val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marL="457200" lvl="1" indent="0">
                        <a:buFont typeface="Wingdings" panose="05000000000000000000" pitchFamily="2" charset="2"/>
                        <a:buNone/>
                      </a:pPr>
                      <a:r>
                        <a:rPr lang="en-GB" sz="140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High-level languages </a:t>
                      </a:r>
                      <a:endParaRPr lang="en-GB" sz="1400" b="1" dirty="0" smtClean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Low-level languages </a:t>
                      </a:r>
                      <a:endParaRPr lang="en-GB" sz="1400" dirty="0">
                        <a:solidFill>
                          <a:srgbClr val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The purpose of translators </a:t>
                      </a:r>
                      <a:endParaRPr lang="en-GB" sz="1400" b="1" dirty="0">
                        <a:solidFill>
                          <a:srgbClr val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The characteristics of a compiler and an interpreter</a:t>
                      </a:r>
                      <a:endParaRPr lang="en-GB" sz="1400" b="1" dirty="0" smtClean="0">
                        <a:solidFill>
                          <a:srgbClr val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0"/>
                      <a:r>
                        <a:rPr lang="en-GB" sz="1400" b="1" dirty="0" smtClean="0"/>
                        <a:t>2.5.2 The Integrated Development Environment (IDE) </a:t>
                      </a:r>
                      <a:endParaRPr lang="en-GB" sz="1400" b="1" dirty="0"/>
                    </a:p>
                  </a:txBody>
                  <a:tcPr>
                    <a:solidFill>
                      <a:srgbClr val="ADB37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0"/>
                      <a:r>
                        <a:rPr lang="en-GB" sz="1400" b="1" dirty="0" smtClean="0"/>
                        <a:t>Common tools and facilities available in an Integrated Development Environment (IDE): </a:t>
                      </a:r>
                      <a:endParaRPr lang="en-GB" sz="14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Editors 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Error diagnostics 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kumimoji="0" lang="en-GB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Run-time environment </a:t>
                      </a:r>
                      <a:endParaRPr lang="en-GB" sz="1400" b="1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6628">
                <a:tc>
                  <a:txBody>
                    <a:bodyPr/>
                    <a:lstStyle/>
                    <a:p>
                      <a:pPr lvl="1"/>
                      <a:r>
                        <a:rPr kumimoji="0" lang="en-GB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Translators </a:t>
                      </a:r>
                      <a:endParaRPr lang="en-GB" sz="1400" b="1" dirty="0" smtClean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5965075" y="148478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7293978" y="148478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8374098" y="148478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5965075" y="189883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7293978" y="189883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8374098" y="189883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5965075" y="222286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7293978" y="222286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8374098" y="222286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5965075" y="249289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7293978" y="249289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8374098" y="249289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5965075" y="281693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7293978" y="281693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8374098" y="281693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5965075" y="351901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7293978" y="351901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8374098" y="351901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5965075" y="391505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>
            <a:off x="7293978" y="391505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/>
        </p:nvSpPr>
        <p:spPr>
          <a:xfrm>
            <a:off x="8374098" y="391505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5965075" y="422108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7293978" y="422108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8374098" y="422108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476672"/>
            <a:ext cx="8784976" cy="288032"/>
          </a:xfrm>
          <a:solidFill>
            <a:schemeClr val="accent3">
              <a:lumMod val="20000"/>
              <a:lumOff val="80000"/>
            </a:schemeClr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rmAutofit fontScale="47500" lnSpcReduction="2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GB" dirty="0" smtClean="0"/>
              <a:t>Video tutorial links</a:t>
            </a:r>
            <a:r>
              <a:rPr lang="en-GB" dirty="0"/>
              <a:t>: </a:t>
            </a:r>
            <a:r>
              <a:rPr lang="en-GB" dirty="0">
                <a:hlinkClick r:id="rId2"/>
              </a:rPr>
              <a:t>https://student.craigndave.org/videos/slr2-5-programming-languages-and-ides</a:t>
            </a:r>
            <a:endParaRPr lang="en-GB" dirty="0"/>
          </a:p>
        </p:txBody>
      </p:sp>
      <p:pic>
        <p:nvPicPr>
          <p:cNvPr id="49" name="Picture 2" descr="C:\Users\cuba\AppData\Local\Microsoft\Windows\Temporary Internet Files\Content.IE5\QJXKWARJ\House_Silhouette_(black)[1].png">
            <a:hlinkClick r:id="rId3" action="ppaction://hlinksldjump" tooltip="Home screen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8889" l="125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1135" y="116632"/>
            <a:ext cx="420427" cy="394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Rectangle 30"/>
          <p:cNvSpPr/>
          <p:nvPr/>
        </p:nvSpPr>
        <p:spPr>
          <a:xfrm>
            <a:off x="5965075" y="452712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7293978" y="452712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/>
          <p:cNvSpPr/>
          <p:nvPr/>
        </p:nvSpPr>
        <p:spPr>
          <a:xfrm>
            <a:off x="8374098" y="452712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/>
          <p:cNvSpPr/>
          <p:nvPr/>
        </p:nvSpPr>
        <p:spPr>
          <a:xfrm>
            <a:off x="5965075" y="483315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/>
          <p:cNvSpPr/>
          <p:nvPr/>
        </p:nvSpPr>
        <p:spPr>
          <a:xfrm>
            <a:off x="7293978" y="483315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/>
          <p:cNvSpPr/>
          <p:nvPr/>
        </p:nvSpPr>
        <p:spPr>
          <a:xfrm>
            <a:off x="8374098" y="483315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9175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116633"/>
            <a:ext cx="8950746" cy="72008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GB" sz="3200" b="1" dirty="0" smtClean="0">
                <a:solidFill>
                  <a:schemeClr val="bg1"/>
                </a:solidFill>
              </a:rPr>
              <a:t>OCR GCSE Computer Science Revision Checklist</a:t>
            </a:r>
            <a:endParaRPr lang="en-GB" sz="32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504" y="908720"/>
            <a:ext cx="4464496" cy="936104"/>
          </a:xfrm>
          <a:solidFill>
            <a:srgbClr val="FFC0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GB" sz="1600" b="1" dirty="0">
                <a:solidFill>
                  <a:schemeClr val="tx1"/>
                </a:solidFill>
              </a:rPr>
              <a:t>OCR </a:t>
            </a:r>
            <a:r>
              <a:rPr lang="en-GB" sz="1600" b="1" dirty="0" smtClean="0">
                <a:solidFill>
                  <a:schemeClr val="tx1"/>
                </a:solidFill>
              </a:rPr>
              <a:t>Component 01 </a:t>
            </a:r>
          </a:p>
          <a:p>
            <a:pPr>
              <a:spcBef>
                <a:spcPts val="0"/>
              </a:spcBef>
            </a:pPr>
            <a:r>
              <a:rPr lang="en-GB" sz="1400" b="1" dirty="0" smtClean="0">
                <a:solidFill>
                  <a:schemeClr val="accent6">
                    <a:lumMod val="75000"/>
                  </a:schemeClr>
                </a:solidFill>
              </a:rPr>
              <a:t>Computing Systems</a:t>
            </a:r>
          </a:p>
          <a:p>
            <a:pPr>
              <a:spcBef>
                <a:spcPts val="0"/>
              </a:spcBef>
            </a:pPr>
            <a:r>
              <a:rPr lang="en-GB" sz="1400" b="1" dirty="0" smtClean="0">
                <a:solidFill>
                  <a:schemeClr val="bg1"/>
                </a:solidFill>
              </a:rPr>
              <a:t>80 marks – 1 hour and 30 minutes, Written paper </a:t>
            </a:r>
          </a:p>
          <a:p>
            <a:pPr>
              <a:spcBef>
                <a:spcPts val="0"/>
              </a:spcBef>
            </a:pPr>
            <a:r>
              <a:rPr lang="en-GB" sz="1200" b="1" dirty="0" smtClean="0">
                <a:solidFill>
                  <a:schemeClr val="bg1"/>
                </a:solidFill>
              </a:rPr>
              <a:t>(no calculators allowed)</a:t>
            </a:r>
          </a:p>
          <a:p>
            <a:pPr>
              <a:spcBef>
                <a:spcPts val="0"/>
              </a:spcBef>
            </a:pPr>
            <a:endParaRPr lang="en-GB" sz="1400" b="1" dirty="0">
              <a:solidFill>
                <a:schemeClr val="bg1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629758" y="903040"/>
            <a:ext cx="4428492" cy="93610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6600" b="1" dirty="0">
                <a:solidFill>
                  <a:schemeClr val="tx1"/>
                </a:solidFill>
              </a:rPr>
              <a:t>OCR </a:t>
            </a:r>
            <a:r>
              <a:rPr lang="en-GB" sz="6400" b="1" dirty="0" smtClean="0">
                <a:solidFill>
                  <a:schemeClr val="tx1"/>
                </a:solidFill>
              </a:rPr>
              <a:t>Component 02</a:t>
            </a:r>
          </a:p>
          <a:p>
            <a:r>
              <a:rPr lang="en-GB" sz="5600" b="1" dirty="0">
                <a:solidFill>
                  <a:schemeClr val="accent3">
                    <a:lumMod val="50000"/>
                  </a:schemeClr>
                </a:solidFill>
              </a:rPr>
              <a:t>Computational Thinking, Algorithms &amp; </a:t>
            </a:r>
            <a:r>
              <a:rPr lang="en-GB" sz="5600" b="1" dirty="0" smtClean="0">
                <a:solidFill>
                  <a:schemeClr val="accent3">
                    <a:lumMod val="50000"/>
                  </a:schemeClr>
                </a:solidFill>
              </a:rPr>
              <a:t>Programming</a:t>
            </a:r>
          </a:p>
          <a:p>
            <a:r>
              <a:rPr lang="en-GB" sz="5600" b="1" dirty="0" smtClean="0">
                <a:solidFill>
                  <a:schemeClr val="bg1"/>
                </a:solidFill>
              </a:rPr>
              <a:t>80 marks – 1 hour and 30 minutes, Written paper </a:t>
            </a:r>
          </a:p>
          <a:p>
            <a:r>
              <a:rPr lang="en-GB" sz="4800" b="1" dirty="0">
                <a:solidFill>
                  <a:schemeClr val="bg1"/>
                </a:solidFill>
              </a:rPr>
              <a:t>(</a:t>
            </a:r>
            <a:r>
              <a:rPr lang="en-GB" sz="4800" b="1" dirty="0" smtClean="0">
                <a:solidFill>
                  <a:schemeClr val="bg1"/>
                </a:solidFill>
              </a:rPr>
              <a:t>no calculators allowed)</a:t>
            </a:r>
            <a:endParaRPr lang="en-GB" sz="4800" b="1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hlinkClick r:id="rId2"/>
          </p:cNvPr>
          <p:cNvSpPr txBox="1"/>
          <p:nvPr/>
        </p:nvSpPr>
        <p:spPr>
          <a:xfrm>
            <a:off x="165262" y="2564904"/>
            <a:ext cx="4464496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1.1 </a:t>
            </a:r>
            <a:r>
              <a:rPr lang="en-GB" dirty="0"/>
              <a:t>– Systems </a:t>
            </a:r>
            <a:r>
              <a:rPr lang="en-GB" dirty="0" smtClean="0"/>
              <a:t>Architecture</a:t>
            </a:r>
            <a:endParaRPr lang="en-GB" dirty="0"/>
          </a:p>
        </p:txBody>
      </p:sp>
      <p:sp>
        <p:nvSpPr>
          <p:cNvPr id="6" name="TextBox 5">
            <a:hlinkClick r:id="rId3"/>
          </p:cNvPr>
          <p:cNvSpPr txBox="1"/>
          <p:nvPr/>
        </p:nvSpPr>
        <p:spPr>
          <a:xfrm>
            <a:off x="165262" y="3030076"/>
            <a:ext cx="4464496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1.2 </a:t>
            </a:r>
            <a:r>
              <a:rPr lang="en-GB" dirty="0"/>
              <a:t>– Memory and storage </a:t>
            </a:r>
          </a:p>
        </p:txBody>
      </p:sp>
      <p:sp>
        <p:nvSpPr>
          <p:cNvPr id="8" name="TextBox 7">
            <a:hlinkClick r:id="rId4"/>
          </p:cNvPr>
          <p:cNvSpPr txBox="1"/>
          <p:nvPr/>
        </p:nvSpPr>
        <p:spPr>
          <a:xfrm>
            <a:off x="165262" y="3510185"/>
            <a:ext cx="4464496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1.3 </a:t>
            </a:r>
            <a:r>
              <a:rPr lang="en-GB" dirty="0"/>
              <a:t>– Computer networks, connections and protocols </a:t>
            </a:r>
          </a:p>
        </p:txBody>
      </p:sp>
      <p:sp>
        <p:nvSpPr>
          <p:cNvPr id="9" name="TextBox 8">
            <a:hlinkClick r:id="rId5"/>
          </p:cNvPr>
          <p:cNvSpPr txBox="1"/>
          <p:nvPr/>
        </p:nvSpPr>
        <p:spPr>
          <a:xfrm>
            <a:off x="165262" y="4269264"/>
            <a:ext cx="4464496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1.4 – </a:t>
            </a:r>
            <a:r>
              <a:rPr lang="en-GB" dirty="0"/>
              <a:t>Network security </a:t>
            </a:r>
          </a:p>
        </p:txBody>
      </p:sp>
      <p:sp>
        <p:nvSpPr>
          <p:cNvPr id="11" name="TextBox 10">
            <a:hlinkClick r:id="rId6"/>
          </p:cNvPr>
          <p:cNvSpPr txBox="1"/>
          <p:nvPr/>
        </p:nvSpPr>
        <p:spPr>
          <a:xfrm>
            <a:off x="165262" y="4764028"/>
            <a:ext cx="4464496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1.5 </a:t>
            </a:r>
            <a:r>
              <a:rPr lang="en-GB" dirty="0"/>
              <a:t>– Systems Software</a:t>
            </a:r>
          </a:p>
        </p:txBody>
      </p:sp>
      <p:sp>
        <p:nvSpPr>
          <p:cNvPr id="12" name="TextBox 11">
            <a:hlinkClick r:id="rId7"/>
          </p:cNvPr>
          <p:cNvSpPr txBox="1"/>
          <p:nvPr/>
        </p:nvSpPr>
        <p:spPr>
          <a:xfrm>
            <a:off x="129258" y="5258792"/>
            <a:ext cx="4464496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1.6 - </a:t>
            </a:r>
            <a:r>
              <a:rPr lang="en-GB" dirty="0"/>
              <a:t>Ethical, legal, cultural and environmental impacts of digital technology </a:t>
            </a:r>
          </a:p>
        </p:txBody>
      </p:sp>
      <p:sp>
        <p:nvSpPr>
          <p:cNvPr id="13" name="TextBox 12">
            <a:hlinkClick r:id="rId8"/>
          </p:cNvPr>
          <p:cNvSpPr txBox="1"/>
          <p:nvPr/>
        </p:nvSpPr>
        <p:spPr>
          <a:xfrm>
            <a:off x="4687516" y="2554489"/>
            <a:ext cx="4428492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2.1 </a:t>
            </a:r>
            <a:r>
              <a:rPr lang="en-GB" dirty="0"/>
              <a:t>– Algorithms</a:t>
            </a:r>
          </a:p>
        </p:txBody>
      </p:sp>
      <p:sp>
        <p:nvSpPr>
          <p:cNvPr id="14" name="TextBox 13">
            <a:hlinkClick r:id="rId9"/>
          </p:cNvPr>
          <p:cNvSpPr txBox="1"/>
          <p:nvPr/>
        </p:nvSpPr>
        <p:spPr>
          <a:xfrm>
            <a:off x="4687516" y="3014926"/>
            <a:ext cx="4428492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2.2 </a:t>
            </a:r>
            <a:r>
              <a:rPr lang="en-GB" dirty="0"/>
              <a:t>– Programming </a:t>
            </a:r>
            <a:r>
              <a:rPr lang="en-GB" dirty="0" smtClean="0"/>
              <a:t>fundamentals</a:t>
            </a:r>
            <a:endParaRPr lang="en-GB" dirty="0"/>
          </a:p>
        </p:txBody>
      </p:sp>
      <p:sp>
        <p:nvSpPr>
          <p:cNvPr id="15" name="TextBox 14">
            <a:hlinkClick r:id="rId10"/>
          </p:cNvPr>
          <p:cNvSpPr txBox="1"/>
          <p:nvPr/>
        </p:nvSpPr>
        <p:spPr>
          <a:xfrm>
            <a:off x="4687516" y="3475363"/>
            <a:ext cx="4428492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2.3 </a:t>
            </a:r>
            <a:r>
              <a:rPr lang="en-GB" dirty="0"/>
              <a:t>– Producing Robust Programs</a:t>
            </a:r>
          </a:p>
        </p:txBody>
      </p:sp>
      <p:sp>
        <p:nvSpPr>
          <p:cNvPr id="16" name="TextBox 15">
            <a:hlinkClick r:id="rId11"/>
          </p:cNvPr>
          <p:cNvSpPr txBox="1"/>
          <p:nvPr/>
        </p:nvSpPr>
        <p:spPr>
          <a:xfrm>
            <a:off x="4687516" y="3935800"/>
            <a:ext cx="4428492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2.4 </a:t>
            </a:r>
            <a:r>
              <a:rPr lang="en-GB" dirty="0"/>
              <a:t>– Computational Logic</a:t>
            </a:r>
          </a:p>
        </p:txBody>
      </p:sp>
      <p:sp>
        <p:nvSpPr>
          <p:cNvPr id="17" name="TextBox 16">
            <a:hlinkClick r:id="rId12"/>
          </p:cNvPr>
          <p:cNvSpPr txBox="1"/>
          <p:nvPr/>
        </p:nvSpPr>
        <p:spPr>
          <a:xfrm>
            <a:off x="4687516" y="4396237"/>
            <a:ext cx="4428492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2.5 </a:t>
            </a:r>
            <a:r>
              <a:rPr lang="en-GB" dirty="0"/>
              <a:t>– Programming languages and Integrated Development Environments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7504" y="6309320"/>
            <a:ext cx="8950746" cy="461665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GB" sz="800" b="1" dirty="0" smtClean="0"/>
              <a:t>Credits: </a:t>
            </a:r>
          </a:p>
          <a:p>
            <a:pPr marL="228600" indent="-228600">
              <a:buAutoNum type="arabicPeriod"/>
            </a:pPr>
            <a:r>
              <a:rPr lang="en-GB" sz="800" dirty="0" smtClean="0">
                <a:hlinkClick r:id="rId13"/>
              </a:rPr>
              <a:t>Check </a:t>
            </a:r>
            <a:r>
              <a:rPr lang="en-GB" sz="800" dirty="0">
                <a:hlinkClick r:id="rId13"/>
              </a:rPr>
              <a:t>list ripped from OCR GCSE Computer Science J277 specification</a:t>
            </a:r>
            <a:endParaRPr lang="en-GB" sz="800" dirty="0"/>
          </a:p>
          <a:p>
            <a:pPr marL="228600" indent="-228600">
              <a:buAutoNum type="arabicPeriod"/>
            </a:pPr>
            <a:r>
              <a:rPr lang="en-GB" sz="800" dirty="0" smtClean="0"/>
              <a:t>Video tutorial links  from </a:t>
            </a:r>
            <a:r>
              <a:rPr lang="en-GB" sz="800" dirty="0" smtClean="0">
                <a:hlinkClick r:id="rId14"/>
              </a:rPr>
              <a:t>craigndave.org  </a:t>
            </a:r>
            <a:endParaRPr lang="en-GB" sz="800" dirty="0"/>
          </a:p>
        </p:txBody>
      </p:sp>
      <p:sp>
        <p:nvSpPr>
          <p:cNvPr id="7" name="Rectangle 6"/>
          <p:cNvSpPr/>
          <p:nvPr/>
        </p:nvSpPr>
        <p:spPr>
          <a:xfrm>
            <a:off x="129258" y="1417459"/>
            <a:ext cx="8928992" cy="107721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GB" sz="3200" dirty="0" smtClean="0"/>
              <a:t>Craig and Dave Video </a:t>
            </a:r>
            <a:r>
              <a:rPr lang="en-GB" sz="3200" dirty="0"/>
              <a:t>tutorial </a:t>
            </a:r>
            <a:r>
              <a:rPr lang="en-GB" sz="3200" dirty="0" smtClean="0"/>
              <a:t>links for each unit. </a:t>
            </a:r>
          </a:p>
          <a:p>
            <a:pPr algn="ctr"/>
            <a:r>
              <a:rPr lang="en-GB" sz="3200" dirty="0" smtClean="0"/>
              <a:t>Access to tutorial click the name of the unit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056839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6582981"/>
              </p:ext>
            </p:extLst>
          </p:nvPr>
        </p:nvGraphicFramePr>
        <p:xfrm>
          <a:off x="179512" y="736808"/>
          <a:ext cx="8784975" cy="13106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256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0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6420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Specific knowledge required for GCSE Computer Science j277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Need to Revise</a:t>
                      </a:r>
                      <a:endParaRPr lang="en-GB" sz="1400" dirty="0"/>
                    </a:p>
                  </a:txBody>
                  <a:tcP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Revised Once</a:t>
                      </a:r>
                      <a:endParaRPr lang="en-GB" sz="1400" dirty="0"/>
                    </a:p>
                  </a:txBody>
                  <a:tcP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Got it!</a:t>
                      </a:r>
                      <a:endParaRPr lang="en-GB" sz="14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2000" b="1" dirty="0" smtClean="0"/>
                        <a:t>1.1.3 Embedded systems</a:t>
                      </a:r>
                      <a:endParaRPr lang="en-GB" sz="2000" b="1" dirty="0"/>
                    </a:p>
                  </a:txBody>
                  <a:tcPr>
                    <a:solidFill>
                      <a:srgbClr val="D0945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C7623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C9A57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ADB37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/>
                        <a:t>The purpose and characteristics of embedded systems</a:t>
                      </a:r>
                      <a:endParaRPr lang="en-GB" sz="1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/>
                        <a:t>Examples of embedded systems </a:t>
                      </a:r>
                      <a:endParaRPr lang="en-GB" sz="1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490066"/>
          </a:xfrm>
          <a:solidFill>
            <a:srgbClr val="FFC000"/>
          </a:solidFill>
        </p:spPr>
        <p:txBody>
          <a:bodyPr>
            <a:noAutofit/>
          </a:bodyPr>
          <a:lstStyle/>
          <a:p>
            <a:r>
              <a:rPr lang="en-GB" sz="3200" b="1" dirty="0" smtClean="0"/>
              <a:t>1.1 – Systems Architecture</a:t>
            </a:r>
            <a:endParaRPr lang="en-GB" sz="3200" b="1" dirty="0"/>
          </a:p>
        </p:txBody>
      </p:sp>
      <p:sp>
        <p:nvSpPr>
          <p:cNvPr id="9" name="Rectangle 8"/>
          <p:cNvSpPr/>
          <p:nvPr/>
        </p:nvSpPr>
        <p:spPr>
          <a:xfrm>
            <a:off x="5965075" y="148478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7293978" y="148478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8460432" y="148478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5965075" y="179531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7293978" y="179531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8460432" y="179531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476672"/>
            <a:ext cx="8784976" cy="288032"/>
          </a:xfrm>
          <a:solidFill>
            <a:schemeClr val="accent6">
              <a:lumMod val="20000"/>
              <a:lumOff val="80000"/>
            </a:schemeClr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rmAutofit fontScale="47500" lnSpcReduction="2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GB" dirty="0"/>
              <a:t>Video tutorial link: </a:t>
            </a:r>
            <a:r>
              <a:rPr lang="en-GB" dirty="0">
                <a:hlinkClick r:id="rId3"/>
              </a:rPr>
              <a:t>https://student.craigndave.org/videos/slr1-1-systems-architecture</a:t>
            </a:r>
            <a:endParaRPr lang="en-GB" dirty="0"/>
          </a:p>
        </p:txBody>
      </p:sp>
      <p:pic>
        <p:nvPicPr>
          <p:cNvPr id="61" name="Picture 2" descr="C:\Users\cuba\AppData\Local\Microsoft\Windows\Temporary Internet Files\Content.IE5\QJXKWARJ\House_Silhouette_(black)[1].png">
            <a:hlinkClick r:id="rId4" action="ppaction://hlinksldjump" tooltip="Home screen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8889" l="125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1135" y="116632"/>
            <a:ext cx="420427" cy="394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010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490066"/>
          </a:xfrm>
          <a:solidFill>
            <a:srgbClr val="FFC000"/>
          </a:solidFill>
        </p:spPr>
        <p:txBody>
          <a:bodyPr>
            <a:noAutofit/>
          </a:bodyPr>
          <a:lstStyle/>
          <a:p>
            <a:r>
              <a:rPr lang="en-GB" sz="3200" b="1" dirty="0"/>
              <a:t>1.2 – Memory and storage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7872716"/>
              </p:ext>
            </p:extLst>
          </p:nvPr>
        </p:nvGraphicFramePr>
        <p:xfrm>
          <a:off x="179512" y="736808"/>
          <a:ext cx="8784975" cy="59436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256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0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6420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Specific knowledge required for GCSE Computer Science j276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Need to Revise</a:t>
                      </a:r>
                      <a:endParaRPr lang="en-GB" sz="1400" dirty="0"/>
                    </a:p>
                  </a:txBody>
                  <a:tcP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Revised Once</a:t>
                      </a:r>
                      <a:endParaRPr lang="en-GB" sz="1400" dirty="0"/>
                    </a:p>
                  </a:txBody>
                  <a:tcP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Got it!</a:t>
                      </a:r>
                      <a:endParaRPr lang="en-GB" sz="14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GB" sz="1400" b="1" dirty="0" smtClean="0"/>
                        <a:t>1.2.1 Primary storage (Memory)  / The need for primary storage </a:t>
                      </a:r>
                    </a:p>
                  </a:txBody>
                  <a:tcPr>
                    <a:solidFill>
                      <a:srgbClr val="D0945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C7623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D0945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ADB37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lvl="0"/>
                      <a:r>
                        <a:rPr lang="en-GB" sz="1400" b="1" dirty="0" smtClean="0"/>
                        <a:t>The difference between RAM and ROM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/>
                        <a:t>The purpose of ROM in a computer system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/>
                        <a:t>The purpose of RAM in a computer system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/>
                        <a:t>Virtual memory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 smtClean="0"/>
                        <a:t>1.2.2 Secondary storage  / The need for secondary storage </a:t>
                      </a:r>
                    </a:p>
                  </a:txBody>
                  <a:tcPr>
                    <a:solidFill>
                      <a:srgbClr val="D0945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C7623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D0945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ADB37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lvl="0"/>
                      <a:r>
                        <a:rPr lang="en-GB" sz="1400" b="1" dirty="0" smtClean="0"/>
                        <a:t>Common types of storage:</a:t>
                      </a:r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/>
                        <a:t>optical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/>
                        <a:t>magnetic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3488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/>
                        <a:t>solid state</a:t>
                      </a:r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r>
                        <a:rPr lang="en-GB" sz="1200" b="1" dirty="0" smtClean="0"/>
                        <a:t>Suitable storage devices and storage media for a given application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 smtClean="0"/>
                        <a:t>The advantages and disadvantages of different storage devices and storage media relating to these characteristics: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9090342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/>
                        <a:t>capacity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/>
                        <a:t>speed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/>
                        <a:t>portability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/>
                        <a:t>durability</a:t>
                      </a:r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/>
                        <a:t>reliability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/>
                        <a:t>cost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5965075" y="110171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7293978" y="110171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8374098" y="110171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5965075" y="14127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7293978" y="14127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8374098" y="14127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5965075" y="170080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7293978" y="170080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8374098" y="170080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5965075" y="206084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7293978" y="206084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8374098" y="206084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5965075" y="234888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7293978" y="234888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8374098" y="234888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5965075" y="263691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7293978" y="263691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8374098" y="263691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5965075" y="292494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>
            <a:off x="7293978" y="292494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/>
        </p:nvSpPr>
        <p:spPr>
          <a:xfrm>
            <a:off x="8374098" y="292494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5965075" y="32129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7293978" y="32129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8374098" y="32129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5965075" y="354539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/>
          <p:cNvSpPr/>
          <p:nvPr/>
        </p:nvSpPr>
        <p:spPr>
          <a:xfrm>
            <a:off x="7293978" y="354539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8374098" y="354539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/>
          <p:cNvSpPr/>
          <p:nvPr/>
        </p:nvSpPr>
        <p:spPr>
          <a:xfrm>
            <a:off x="5965075" y="386104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/>
          <p:cNvSpPr/>
          <p:nvPr/>
        </p:nvSpPr>
        <p:spPr>
          <a:xfrm>
            <a:off x="7293978" y="386104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/>
          <p:cNvSpPr/>
          <p:nvPr/>
        </p:nvSpPr>
        <p:spPr>
          <a:xfrm>
            <a:off x="8374098" y="386104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/>
          <p:cNvSpPr/>
          <p:nvPr/>
        </p:nvSpPr>
        <p:spPr>
          <a:xfrm>
            <a:off x="5965075" y="414908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/>
          <p:cNvSpPr/>
          <p:nvPr/>
        </p:nvSpPr>
        <p:spPr>
          <a:xfrm>
            <a:off x="7293978" y="414908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/>
          <p:cNvSpPr/>
          <p:nvPr/>
        </p:nvSpPr>
        <p:spPr>
          <a:xfrm>
            <a:off x="8374098" y="414908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/>
          <p:cNvSpPr/>
          <p:nvPr/>
        </p:nvSpPr>
        <p:spPr>
          <a:xfrm>
            <a:off x="5965075" y="450479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/>
          <p:cNvSpPr/>
          <p:nvPr/>
        </p:nvSpPr>
        <p:spPr>
          <a:xfrm>
            <a:off x="7293978" y="450479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8374098" y="450479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/>
          <p:cNvSpPr/>
          <p:nvPr/>
        </p:nvSpPr>
        <p:spPr>
          <a:xfrm>
            <a:off x="5965075" y="494116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/>
          <p:cNvSpPr/>
          <p:nvPr/>
        </p:nvSpPr>
        <p:spPr>
          <a:xfrm>
            <a:off x="7293978" y="494116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/>
          <p:cNvSpPr/>
          <p:nvPr/>
        </p:nvSpPr>
        <p:spPr>
          <a:xfrm>
            <a:off x="8374098" y="494116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ectangle 44"/>
          <p:cNvSpPr/>
          <p:nvPr/>
        </p:nvSpPr>
        <p:spPr>
          <a:xfrm>
            <a:off x="5965075" y="522920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ectangle 45"/>
          <p:cNvSpPr/>
          <p:nvPr/>
        </p:nvSpPr>
        <p:spPr>
          <a:xfrm>
            <a:off x="7293978" y="522920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/>
          <p:cNvSpPr/>
          <p:nvPr/>
        </p:nvSpPr>
        <p:spPr>
          <a:xfrm>
            <a:off x="8374098" y="522920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/>
          <p:cNvSpPr/>
          <p:nvPr/>
        </p:nvSpPr>
        <p:spPr>
          <a:xfrm>
            <a:off x="5965075" y="551723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 48"/>
          <p:cNvSpPr/>
          <p:nvPr/>
        </p:nvSpPr>
        <p:spPr>
          <a:xfrm>
            <a:off x="7293978" y="551723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 49"/>
          <p:cNvSpPr/>
          <p:nvPr/>
        </p:nvSpPr>
        <p:spPr>
          <a:xfrm>
            <a:off x="8374098" y="551723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 50"/>
          <p:cNvSpPr/>
          <p:nvPr/>
        </p:nvSpPr>
        <p:spPr>
          <a:xfrm>
            <a:off x="5965075" y="580526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51"/>
          <p:cNvSpPr/>
          <p:nvPr/>
        </p:nvSpPr>
        <p:spPr>
          <a:xfrm>
            <a:off x="7293978" y="580526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/>
          <p:cNvSpPr/>
          <p:nvPr/>
        </p:nvSpPr>
        <p:spPr>
          <a:xfrm>
            <a:off x="8374098" y="580526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5965075" y="616530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angle 54"/>
          <p:cNvSpPr/>
          <p:nvPr/>
        </p:nvSpPr>
        <p:spPr>
          <a:xfrm>
            <a:off x="7293978" y="616530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ectangle 55"/>
          <p:cNvSpPr/>
          <p:nvPr/>
        </p:nvSpPr>
        <p:spPr>
          <a:xfrm>
            <a:off x="8374098" y="616530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Rectangle 56"/>
          <p:cNvSpPr/>
          <p:nvPr/>
        </p:nvSpPr>
        <p:spPr>
          <a:xfrm>
            <a:off x="5965075" y="645333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7293978" y="645333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Rectangle 58"/>
          <p:cNvSpPr/>
          <p:nvPr/>
        </p:nvSpPr>
        <p:spPr>
          <a:xfrm>
            <a:off x="8374098" y="645333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476672"/>
            <a:ext cx="8784976" cy="288032"/>
          </a:xfrm>
          <a:solidFill>
            <a:schemeClr val="accent6">
              <a:lumMod val="20000"/>
              <a:lumOff val="80000"/>
            </a:schemeClr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rmAutofit fontScale="47500" lnSpcReduction="2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GB" dirty="0" smtClean="0"/>
              <a:t>Video tutorial </a:t>
            </a:r>
            <a:r>
              <a:rPr lang="en-GB" dirty="0" smtClean="0"/>
              <a:t>link: </a:t>
            </a:r>
            <a:r>
              <a:rPr lang="en-GB" dirty="0">
                <a:hlinkClick r:id="rId2"/>
              </a:rPr>
              <a:t>https://student.craigndave.org/videos/slr1-2-memory-and-storage</a:t>
            </a:r>
            <a:endParaRPr lang="en-GB" dirty="0"/>
          </a:p>
        </p:txBody>
      </p:sp>
      <p:pic>
        <p:nvPicPr>
          <p:cNvPr id="60" name="Picture 2" descr="C:\Users\cuba\AppData\Local\Microsoft\Windows\Temporary Internet Files\Content.IE5\QJXKWARJ\House_Silhouette_(black)[1].png">
            <a:hlinkClick r:id="rId3" action="ppaction://hlinksldjump" tooltip="Home screen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8889" l="125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1135" y="116632"/>
            <a:ext cx="420427" cy="394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-3813884" y="871552"/>
            <a:ext cx="31293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7818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490066"/>
          </a:xfrm>
          <a:solidFill>
            <a:srgbClr val="FFC000"/>
          </a:solidFill>
        </p:spPr>
        <p:txBody>
          <a:bodyPr>
            <a:noAutofit/>
          </a:bodyPr>
          <a:lstStyle/>
          <a:p>
            <a:r>
              <a:rPr lang="en-GB" sz="3200" b="1" dirty="0"/>
              <a:t>1.2 – Memory and storage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0371619"/>
              </p:ext>
            </p:extLst>
          </p:nvPr>
        </p:nvGraphicFramePr>
        <p:xfrm>
          <a:off x="179512" y="564976"/>
          <a:ext cx="8784975" cy="62484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760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9341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Specific knowledge required for GCSE Computer Science </a:t>
                      </a:r>
                      <a:r>
                        <a:rPr lang="en-GB" sz="1400" dirty="0" smtClean="0"/>
                        <a:t>j277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Need to Revise</a:t>
                      </a:r>
                      <a:endParaRPr lang="en-GB" sz="1200" dirty="0"/>
                    </a:p>
                  </a:txBody>
                  <a:tcP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Revised Once</a:t>
                      </a:r>
                      <a:endParaRPr lang="en-GB" sz="1200" dirty="0"/>
                    </a:p>
                  </a:txBody>
                  <a:tcP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Got it!</a:t>
                      </a:r>
                      <a:endParaRPr lang="en-GB" sz="12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9341">
                <a:tc>
                  <a:txBody>
                    <a:bodyPr/>
                    <a:lstStyle/>
                    <a:p>
                      <a:r>
                        <a:rPr lang="en-GB" sz="1200" b="1" dirty="0" smtClean="0"/>
                        <a:t>1.2.3 Units</a:t>
                      </a:r>
                      <a:endParaRPr lang="en-GB" sz="1200" b="1" dirty="0"/>
                    </a:p>
                  </a:txBody>
                  <a:tcPr>
                    <a:solidFill>
                      <a:srgbClr val="D0945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C7623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D0945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ADB37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93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 smtClean="0"/>
                        <a:t>The units of data storage: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9341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 smtClean="0"/>
                        <a:t> </a:t>
                      </a:r>
                      <a:r>
                        <a:rPr lang="en-GB" sz="1200" b="0" dirty="0" smtClean="0"/>
                        <a:t>Bit</a:t>
                      </a:r>
                      <a:endParaRPr lang="en-GB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9341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 smtClean="0"/>
                        <a:t>Nibble </a:t>
                      </a:r>
                      <a:r>
                        <a:rPr lang="en-GB" sz="1200" b="0" dirty="0" smtClean="0"/>
                        <a:t>(4 bits)</a:t>
                      </a:r>
                      <a:endParaRPr lang="en-GB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0402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 smtClean="0"/>
                        <a:t>Byte </a:t>
                      </a:r>
                      <a:r>
                        <a:rPr lang="en-GB" sz="1200" b="0" dirty="0" smtClean="0"/>
                        <a:t>(8 bits)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9341">
                <a:tc>
                  <a:txBody>
                    <a:bodyPr/>
                    <a:lstStyle/>
                    <a:p>
                      <a:pPr lvl="1"/>
                      <a:r>
                        <a:rPr lang="en-GB" sz="1200" b="0" dirty="0" smtClean="0"/>
                        <a:t>Kilobyte </a:t>
                      </a:r>
                      <a:r>
                        <a:rPr lang="en-GB" sz="1200" b="0" dirty="0" smtClean="0"/>
                        <a:t>(1,000 bytes or 1 KB)</a:t>
                      </a:r>
                      <a:endParaRPr lang="en-GB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9341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 smtClean="0"/>
                        <a:t>Megabyte </a:t>
                      </a:r>
                      <a:r>
                        <a:rPr lang="en-GB" sz="1200" b="0" dirty="0" smtClean="0"/>
                        <a:t>(1,000 KB)</a:t>
                      </a:r>
                      <a:endParaRPr lang="en-GB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9341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 smtClean="0"/>
                        <a:t>Gigabyte </a:t>
                      </a:r>
                      <a:r>
                        <a:rPr lang="en-GB" sz="1200" b="0" dirty="0" smtClean="0"/>
                        <a:t>(1,000 MB)</a:t>
                      </a:r>
                      <a:endParaRPr lang="en-GB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9341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 smtClean="0"/>
                        <a:t>Terabyte </a:t>
                      </a:r>
                      <a:r>
                        <a:rPr lang="en-GB" sz="1200" b="0" dirty="0" smtClean="0"/>
                        <a:t>(1,000 GB)</a:t>
                      </a:r>
                      <a:endParaRPr lang="en-GB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9341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 smtClean="0"/>
                        <a:t>Petabyte </a:t>
                      </a:r>
                      <a:r>
                        <a:rPr lang="en-GB" sz="1200" b="0" dirty="0" smtClean="0"/>
                        <a:t>(1,000 TB)</a:t>
                      </a:r>
                      <a:endParaRPr lang="en-GB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93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 smtClean="0"/>
                        <a:t>How data needs to be converted into a binary format to be processed by a computer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93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 smtClean="0"/>
                        <a:t>Data capacity and calculation of data capacity requirements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9090342"/>
                  </a:ext>
                </a:extLst>
              </a:tr>
              <a:tr h="2893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 smtClean="0"/>
                        <a:t>1.2.4 Data </a:t>
                      </a:r>
                      <a:r>
                        <a:rPr lang="en-GB" sz="1200" b="1" dirty="0" smtClean="0"/>
                        <a:t>storage / Numbers</a:t>
                      </a:r>
                    </a:p>
                  </a:txBody>
                  <a:tcPr>
                    <a:solidFill>
                      <a:srgbClr val="D0945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C7623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C9A57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ADB37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3401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/>
                        <a:t>How to convert positive denary whole numbers to binary numbers (up to and including 8 bits) and vice versa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3401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/>
                        <a:t>How to add two binary integers together (up to and including 8 bits) and explain overflow errors which may occur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3401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/>
                        <a:t>How to convert positive denary whole numbers into 2-digit hexadecimal numbers and vice versa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93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/>
                        <a:t>How to convert binary integers to their hexadecimal equivalents and vice versa 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893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/>
                        <a:t> </a:t>
                      </a:r>
                      <a:r>
                        <a:rPr lang="en-GB" sz="1200" dirty="0" smtClean="0"/>
                        <a:t>Binary shifts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6267433" y="119675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7596336" y="119675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8676456" y="119675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6267433" y="1507817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7596336" y="1507817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8676456" y="1507817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6267433" y="179584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7596336" y="179584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8676456" y="179584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6267433" y="215588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7596336" y="215588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8676456" y="215588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6267433" y="244392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7596336" y="244392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8676456" y="244392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6267433" y="2731953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7596336" y="2731953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8676456" y="2731953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6267433" y="3019985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>
            <a:off x="7596336" y="3019985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/>
        </p:nvSpPr>
        <p:spPr>
          <a:xfrm>
            <a:off x="8676456" y="3019985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6267433" y="335699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7596336" y="335699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8676456" y="335699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6267433" y="3640437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/>
          <p:cNvSpPr/>
          <p:nvPr/>
        </p:nvSpPr>
        <p:spPr>
          <a:xfrm>
            <a:off x="7596336" y="3640437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8676456" y="3640437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/>
          <p:cNvSpPr/>
          <p:nvPr/>
        </p:nvSpPr>
        <p:spPr>
          <a:xfrm>
            <a:off x="6267433" y="395608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/>
          <p:cNvSpPr/>
          <p:nvPr/>
        </p:nvSpPr>
        <p:spPr>
          <a:xfrm>
            <a:off x="7596336" y="395608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/>
          <p:cNvSpPr/>
          <p:nvPr/>
        </p:nvSpPr>
        <p:spPr>
          <a:xfrm>
            <a:off x="8676456" y="395608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/>
          <p:cNvSpPr/>
          <p:nvPr/>
        </p:nvSpPr>
        <p:spPr>
          <a:xfrm>
            <a:off x="6267433" y="424412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/>
          <p:cNvSpPr/>
          <p:nvPr/>
        </p:nvSpPr>
        <p:spPr>
          <a:xfrm>
            <a:off x="7596336" y="424412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/>
          <p:cNvSpPr/>
          <p:nvPr/>
        </p:nvSpPr>
        <p:spPr>
          <a:xfrm>
            <a:off x="8676456" y="424412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/>
          <p:cNvSpPr/>
          <p:nvPr/>
        </p:nvSpPr>
        <p:spPr>
          <a:xfrm>
            <a:off x="6267433" y="458112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/>
          <p:cNvSpPr/>
          <p:nvPr/>
        </p:nvSpPr>
        <p:spPr>
          <a:xfrm>
            <a:off x="7596336" y="458112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8676456" y="458112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/>
          <p:cNvSpPr/>
          <p:nvPr/>
        </p:nvSpPr>
        <p:spPr>
          <a:xfrm>
            <a:off x="6267433" y="494116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/>
          <p:cNvSpPr/>
          <p:nvPr/>
        </p:nvSpPr>
        <p:spPr>
          <a:xfrm>
            <a:off x="7596336" y="494116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/>
          <p:cNvSpPr/>
          <p:nvPr/>
        </p:nvSpPr>
        <p:spPr>
          <a:xfrm>
            <a:off x="8676456" y="494116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ectangle 44"/>
          <p:cNvSpPr/>
          <p:nvPr/>
        </p:nvSpPr>
        <p:spPr>
          <a:xfrm>
            <a:off x="6267433" y="537321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ectangle 45"/>
          <p:cNvSpPr/>
          <p:nvPr/>
        </p:nvSpPr>
        <p:spPr>
          <a:xfrm>
            <a:off x="7596336" y="537321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/>
          <p:cNvSpPr/>
          <p:nvPr/>
        </p:nvSpPr>
        <p:spPr>
          <a:xfrm>
            <a:off x="8676456" y="537321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 50"/>
          <p:cNvSpPr/>
          <p:nvPr/>
        </p:nvSpPr>
        <p:spPr>
          <a:xfrm>
            <a:off x="6267433" y="587727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51"/>
          <p:cNvSpPr/>
          <p:nvPr/>
        </p:nvSpPr>
        <p:spPr>
          <a:xfrm>
            <a:off x="7596336" y="587727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/>
          <p:cNvSpPr/>
          <p:nvPr/>
        </p:nvSpPr>
        <p:spPr>
          <a:xfrm>
            <a:off x="8676456" y="587727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6267433" y="6260345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angle 54"/>
          <p:cNvSpPr/>
          <p:nvPr/>
        </p:nvSpPr>
        <p:spPr>
          <a:xfrm>
            <a:off x="7596336" y="6260345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ectangle 55"/>
          <p:cNvSpPr/>
          <p:nvPr/>
        </p:nvSpPr>
        <p:spPr>
          <a:xfrm>
            <a:off x="8676456" y="6260345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Rectangle 56"/>
          <p:cNvSpPr/>
          <p:nvPr/>
        </p:nvSpPr>
        <p:spPr>
          <a:xfrm>
            <a:off x="6267433" y="6548377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7596336" y="6548377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Rectangle 58"/>
          <p:cNvSpPr/>
          <p:nvPr/>
        </p:nvSpPr>
        <p:spPr>
          <a:xfrm>
            <a:off x="8676456" y="6548377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619"/>
            <a:ext cx="2267744" cy="555357"/>
          </a:xfrm>
          <a:solidFill>
            <a:schemeClr val="accent6">
              <a:lumMod val="20000"/>
              <a:lumOff val="80000"/>
            </a:schemeClr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rmAutofit fontScale="92500" lnSpcReduction="1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GB" sz="1200" dirty="0"/>
              <a:t>Video tutorial link: </a:t>
            </a:r>
            <a:r>
              <a:rPr lang="en-GB" sz="1200" dirty="0">
                <a:hlinkClick r:id="rId2"/>
              </a:rPr>
              <a:t>https://student.craigndave.org/videos/slr1-2-memory-and-storage</a:t>
            </a:r>
            <a:endParaRPr lang="en-GB" sz="1200" dirty="0"/>
          </a:p>
        </p:txBody>
      </p:sp>
      <p:pic>
        <p:nvPicPr>
          <p:cNvPr id="60" name="Picture 2" descr="C:\Users\cuba\AppData\Local\Microsoft\Windows\Temporary Internet Files\Content.IE5\QJXKWARJ\House_Silhouette_(black)[1].png">
            <a:hlinkClick r:id="rId3" action="ppaction://hlinksldjump" tooltip="Home screen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8889" l="125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1135" y="116632"/>
            <a:ext cx="420427" cy="394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-3813884" y="871552"/>
            <a:ext cx="31293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9230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490066"/>
          </a:xfrm>
          <a:solidFill>
            <a:srgbClr val="FFC000"/>
          </a:solidFill>
        </p:spPr>
        <p:txBody>
          <a:bodyPr>
            <a:noAutofit/>
          </a:bodyPr>
          <a:lstStyle/>
          <a:p>
            <a:r>
              <a:rPr lang="en-GB" sz="3200" b="1" dirty="0"/>
              <a:t>1.2 – Memory and storage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8961803"/>
              </p:ext>
            </p:extLst>
          </p:nvPr>
        </p:nvGraphicFramePr>
        <p:xfrm>
          <a:off x="179512" y="521333"/>
          <a:ext cx="8784975" cy="600401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760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1865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Specific knowledge required for GCSE Computer Science </a:t>
                      </a:r>
                      <a:r>
                        <a:rPr lang="en-GB" sz="1400" dirty="0" smtClean="0"/>
                        <a:t>j277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Need to Revise</a:t>
                      </a:r>
                      <a:endParaRPr lang="en-GB" sz="1200" dirty="0"/>
                    </a:p>
                  </a:txBody>
                  <a:tcP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Revised Once</a:t>
                      </a:r>
                      <a:endParaRPr lang="en-GB" sz="1200" dirty="0"/>
                    </a:p>
                  </a:txBody>
                  <a:tcP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Got it!</a:t>
                      </a:r>
                      <a:endParaRPr lang="en-GB" sz="12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1865">
                <a:tc>
                  <a:txBody>
                    <a:bodyPr/>
                    <a:lstStyle/>
                    <a:p>
                      <a:r>
                        <a:rPr lang="en-GB" sz="1200" b="1" dirty="0" smtClean="0"/>
                        <a:t>Characters </a:t>
                      </a:r>
                      <a:endParaRPr lang="en-GB" sz="1200" dirty="0"/>
                    </a:p>
                  </a:txBody>
                  <a:tcPr>
                    <a:solidFill>
                      <a:srgbClr val="D0945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C7623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D0945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ADB37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186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 smtClean="0"/>
                        <a:t>The use of binary codes to represent characters</a:t>
                      </a:r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186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 smtClean="0"/>
                        <a:t>The term ‘character set’</a:t>
                      </a:r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279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 smtClean="0"/>
                        <a:t>The relationship between the number of bits per character in a character set, and the number of characters which can be represented, e.g.: </a:t>
                      </a:r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1865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 smtClean="0"/>
                        <a:t>ASCII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1865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/>
                        <a:t>Unicode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186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 smtClean="0"/>
                        <a:t>Images </a:t>
                      </a:r>
                      <a:endParaRPr lang="en-GB" sz="1200" dirty="0" smtClean="0"/>
                    </a:p>
                  </a:txBody>
                  <a:tcPr>
                    <a:solidFill>
                      <a:srgbClr val="D0945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C7623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C9A57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ADB37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1865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How an image is represented as a series of pixels, represented in binary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1865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Metadata </a:t>
                      </a:r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43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 smtClean="0"/>
                        <a:t>The effect of colour depth and resolution on: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1865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/>
                        <a:t>The quality of the image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1865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/>
                        <a:t>The size of an image file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9090342"/>
                  </a:ext>
                </a:extLst>
              </a:tr>
              <a:tr h="30186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 smtClean="0"/>
                        <a:t>Sound </a:t>
                      </a:r>
                      <a:endParaRPr lang="en-GB" sz="1200" dirty="0" smtClean="0"/>
                    </a:p>
                  </a:txBody>
                  <a:tcPr>
                    <a:solidFill>
                      <a:srgbClr val="D0945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C7623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C9A57D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ADB37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062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 smtClean="0"/>
                        <a:t>How sound can be sampled and stored in digital form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062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 smtClean="0"/>
                        <a:t>The effect of sample rate, duration and bit depth on: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06217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/>
                        <a:t>The playback quality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61157">
                <a:tc>
                  <a:txBody>
                    <a:bodyPr/>
                    <a:lstStyle/>
                    <a:p>
                      <a:pPr lvl="1"/>
                      <a:r>
                        <a:rPr lang="en-GB" sz="1200" dirty="0" smtClean="0"/>
                        <a:t> The size of a sound file 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6267433" y="119675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7596336" y="119675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8676456" y="119675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6267433" y="1507817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7596336" y="1507817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8676456" y="1507817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6267433" y="191683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7596336" y="191683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8676456" y="191683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6267433" y="227687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7596336" y="227687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8676456" y="227687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6267433" y="256490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7596336" y="256490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8676456" y="256490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6267433" y="32129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>
            <a:off x="7596336" y="32129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/>
        </p:nvSpPr>
        <p:spPr>
          <a:xfrm>
            <a:off x="8676456" y="32129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6267433" y="350100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7596336" y="350100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8676456" y="350100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6267433" y="378904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/>
          <p:cNvSpPr/>
          <p:nvPr/>
        </p:nvSpPr>
        <p:spPr>
          <a:xfrm>
            <a:off x="7596336" y="378904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8676456" y="378904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/>
          <p:cNvSpPr/>
          <p:nvPr/>
        </p:nvSpPr>
        <p:spPr>
          <a:xfrm>
            <a:off x="6267433" y="414908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/>
          <p:cNvSpPr/>
          <p:nvPr/>
        </p:nvSpPr>
        <p:spPr>
          <a:xfrm>
            <a:off x="7596336" y="414908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/>
          <p:cNvSpPr/>
          <p:nvPr/>
        </p:nvSpPr>
        <p:spPr>
          <a:xfrm>
            <a:off x="8676456" y="414908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/>
          <p:cNvSpPr/>
          <p:nvPr/>
        </p:nvSpPr>
        <p:spPr>
          <a:xfrm>
            <a:off x="6267433" y="443711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/>
          <p:cNvSpPr/>
          <p:nvPr/>
        </p:nvSpPr>
        <p:spPr>
          <a:xfrm>
            <a:off x="7596336" y="443711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/>
          <p:cNvSpPr/>
          <p:nvPr/>
        </p:nvSpPr>
        <p:spPr>
          <a:xfrm>
            <a:off x="8676456" y="443711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/>
          <p:cNvSpPr/>
          <p:nvPr/>
        </p:nvSpPr>
        <p:spPr>
          <a:xfrm>
            <a:off x="6267433" y="508518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/>
          <p:cNvSpPr/>
          <p:nvPr/>
        </p:nvSpPr>
        <p:spPr>
          <a:xfrm>
            <a:off x="7596336" y="508518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/>
          <p:cNvSpPr/>
          <p:nvPr/>
        </p:nvSpPr>
        <p:spPr>
          <a:xfrm>
            <a:off x="8676456" y="508518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ectangle 44"/>
          <p:cNvSpPr/>
          <p:nvPr/>
        </p:nvSpPr>
        <p:spPr>
          <a:xfrm>
            <a:off x="6267433" y="551723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ectangle 45"/>
          <p:cNvSpPr/>
          <p:nvPr/>
        </p:nvSpPr>
        <p:spPr>
          <a:xfrm>
            <a:off x="7596336" y="551723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/>
          <p:cNvSpPr/>
          <p:nvPr/>
        </p:nvSpPr>
        <p:spPr>
          <a:xfrm>
            <a:off x="8676456" y="551723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 50"/>
          <p:cNvSpPr/>
          <p:nvPr/>
        </p:nvSpPr>
        <p:spPr>
          <a:xfrm>
            <a:off x="6267433" y="587727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51"/>
          <p:cNvSpPr/>
          <p:nvPr/>
        </p:nvSpPr>
        <p:spPr>
          <a:xfrm>
            <a:off x="7596336" y="587727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/>
          <p:cNvSpPr/>
          <p:nvPr/>
        </p:nvSpPr>
        <p:spPr>
          <a:xfrm>
            <a:off x="8676456" y="587727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6267433" y="6260345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angle 54"/>
          <p:cNvSpPr/>
          <p:nvPr/>
        </p:nvSpPr>
        <p:spPr>
          <a:xfrm>
            <a:off x="7596336" y="6260345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ectangle 55"/>
          <p:cNvSpPr/>
          <p:nvPr/>
        </p:nvSpPr>
        <p:spPr>
          <a:xfrm>
            <a:off x="8676456" y="6260345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619"/>
            <a:ext cx="2267744" cy="555357"/>
          </a:xfrm>
          <a:solidFill>
            <a:schemeClr val="accent6">
              <a:lumMod val="20000"/>
              <a:lumOff val="80000"/>
            </a:schemeClr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rmAutofit fontScale="92500" lnSpcReduction="1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GB" sz="1200" dirty="0"/>
              <a:t>Video tutorial link: </a:t>
            </a:r>
            <a:r>
              <a:rPr lang="en-GB" sz="1200" dirty="0">
                <a:hlinkClick r:id="rId2"/>
              </a:rPr>
              <a:t>https://student.craigndave.org/videos/slr1-2-memory-and-storage</a:t>
            </a:r>
            <a:endParaRPr lang="en-GB" sz="1200" dirty="0"/>
          </a:p>
        </p:txBody>
      </p:sp>
      <p:pic>
        <p:nvPicPr>
          <p:cNvPr id="60" name="Picture 2" descr="C:\Users\cuba\AppData\Local\Microsoft\Windows\Temporary Internet Files\Content.IE5\QJXKWARJ\House_Silhouette_(black)[1].png">
            <a:hlinkClick r:id="rId3" action="ppaction://hlinksldjump" tooltip="Home screen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8889" l="125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1135" y="116632"/>
            <a:ext cx="420427" cy="394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1382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490066"/>
          </a:xfrm>
          <a:solidFill>
            <a:srgbClr val="FFC000"/>
          </a:solidFill>
        </p:spPr>
        <p:txBody>
          <a:bodyPr>
            <a:noAutofit/>
          </a:bodyPr>
          <a:lstStyle/>
          <a:p>
            <a:r>
              <a:rPr lang="en-GB" sz="3200" b="1" dirty="0"/>
              <a:t>1.2 – Memory and storage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145001"/>
              </p:ext>
            </p:extLst>
          </p:nvPr>
        </p:nvGraphicFramePr>
        <p:xfrm>
          <a:off x="179512" y="836712"/>
          <a:ext cx="8784975" cy="18592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760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80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7902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Specific knowledge required for GCSE Computer Science </a:t>
                      </a:r>
                      <a:r>
                        <a:rPr lang="en-GB" sz="1400" dirty="0" smtClean="0"/>
                        <a:t>j277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Need to Revise</a:t>
                      </a:r>
                      <a:endParaRPr lang="en-GB" sz="1200" dirty="0"/>
                    </a:p>
                  </a:txBody>
                  <a:tcP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Revised Once</a:t>
                      </a:r>
                      <a:endParaRPr lang="en-GB" sz="1200" dirty="0"/>
                    </a:p>
                  </a:txBody>
                  <a:tcP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Got it!</a:t>
                      </a:r>
                      <a:endParaRPr lang="en-GB" sz="12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7902">
                <a:tc>
                  <a:txBody>
                    <a:bodyPr/>
                    <a:lstStyle/>
                    <a:p>
                      <a:r>
                        <a:rPr lang="en-GB" sz="1600" b="1" dirty="0" smtClean="0"/>
                        <a:t>1.2.5 Compression </a:t>
                      </a:r>
                      <a:endParaRPr lang="en-GB" sz="1600" dirty="0"/>
                    </a:p>
                  </a:txBody>
                  <a:tcPr>
                    <a:solidFill>
                      <a:srgbClr val="D0945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C7623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D0945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ADB37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7902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The need for compression 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7902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Types of compression: 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7902">
                <a:tc>
                  <a:txBody>
                    <a:bodyPr/>
                    <a:lstStyle/>
                    <a:p>
                      <a:pPr lvl="1"/>
                      <a:r>
                        <a:rPr lang="en-GB" sz="1400" dirty="0" err="1" smtClean="0"/>
                        <a:t>Lossy</a:t>
                      </a:r>
                      <a:r>
                        <a:rPr lang="en-GB" sz="1400" dirty="0" smtClean="0"/>
                        <a:t> 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7902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/>
                        <a:t> Lossless </a:t>
                      </a:r>
                      <a:endParaRPr lang="en-GB" sz="14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6267433" y="146848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7596336" y="146848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8676456" y="146848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6267433" y="1779553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7596336" y="1779553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8676456" y="1779553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6267433" y="2067585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7596336" y="2067585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8676456" y="2067585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6267433" y="241423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7596336" y="241423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8676456" y="241423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490065"/>
            <a:ext cx="8784974" cy="346647"/>
          </a:xfrm>
          <a:solidFill>
            <a:schemeClr val="accent6">
              <a:lumMod val="20000"/>
              <a:lumOff val="80000"/>
            </a:schemeClr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GB" sz="1200" dirty="0"/>
              <a:t>Video tutorial link: </a:t>
            </a:r>
            <a:r>
              <a:rPr lang="en-GB" sz="1200" dirty="0">
                <a:hlinkClick r:id="rId2"/>
              </a:rPr>
              <a:t>https://student.craigndave.org/videos/slr1-2-memory-and-storage</a:t>
            </a:r>
            <a:endParaRPr lang="en-GB" sz="1200" dirty="0"/>
          </a:p>
        </p:txBody>
      </p:sp>
      <p:pic>
        <p:nvPicPr>
          <p:cNvPr id="60" name="Picture 2" descr="C:\Users\cuba\AppData\Local\Microsoft\Windows\Temporary Internet Files\Content.IE5\QJXKWARJ\House_Silhouette_(black)[1].png">
            <a:hlinkClick r:id="rId3" action="ppaction://hlinksldjump" tooltip="Home screen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8889" l="125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1135" y="116632"/>
            <a:ext cx="420427" cy="394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3808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490066"/>
          </a:xfrm>
          <a:solidFill>
            <a:srgbClr val="FFC000"/>
          </a:solidFill>
        </p:spPr>
        <p:txBody>
          <a:bodyPr>
            <a:noAutofit/>
          </a:bodyPr>
          <a:lstStyle/>
          <a:p>
            <a:r>
              <a:rPr lang="en-GB" sz="2800" b="1" dirty="0"/>
              <a:t>1.3 – Computer networks, connections and protocols </a:t>
            </a:r>
            <a:r>
              <a:rPr lang="en-GB" sz="2800" dirty="0"/>
              <a:t>	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6091069"/>
              </p:ext>
            </p:extLst>
          </p:nvPr>
        </p:nvGraphicFramePr>
        <p:xfrm>
          <a:off x="179512" y="736808"/>
          <a:ext cx="8784975" cy="59131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256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0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6420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Specific knowledge required for GCSE Computer Science j276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Need to Revise</a:t>
                      </a:r>
                      <a:endParaRPr lang="en-GB" sz="1400" dirty="0"/>
                    </a:p>
                  </a:txBody>
                  <a:tcP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Revised Once</a:t>
                      </a:r>
                      <a:endParaRPr lang="en-GB" sz="1400" dirty="0"/>
                    </a:p>
                  </a:txBody>
                  <a:tcP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Got it!</a:t>
                      </a:r>
                      <a:endParaRPr lang="en-GB" sz="14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1.3.1 Networks and topologies </a:t>
                      </a:r>
                      <a:endParaRPr lang="en-GB" sz="1400" b="1" dirty="0"/>
                    </a:p>
                  </a:txBody>
                  <a:tcPr>
                    <a:solidFill>
                      <a:srgbClr val="D0945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Types of network: </a:t>
                      </a:r>
                      <a:endParaRPr lang="en-GB" sz="1200" dirty="0">
                        <a:solidFill>
                          <a:srgbClr val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LAN (Local Area Network) 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WAN (Wide Area Network)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lvl="0"/>
                      <a:r>
                        <a:rPr lang="en-GB" sz="1400" b="1" dirty="0" smtClean="0"/>
                        <a:t>Factors that affect the performance of networks</a:t>
                      </a:r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lvl="0"/>
                      <a:r>
                        <a:rPr lang="en-GB" sz="1400" b="1" dirty="0" smtClean="0"/>
                        <a:t>The different roles of computers in a client-server and a peer-to-peer network</a:t>
                      </a:r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lvl="0"/>
                      <a:r>
                        <a:rPr lang="en-GB" sz="1400" b="1" dirty="0" smtClean="0"/>
                        <a:t>The hardware needed to connect stand-alone computers into a Local Area Network:</a:t>
                      </a:r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/>
                        <a:t>Wireless </a:t>
                      </a:r>
                      <a:r>
                        <a:rPr lang="en-GB" sz="1400" dirty="0" smtClean="0"/>
                        <a:t>access points</a:t>
                      </a:r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/>
                        <a:t>Routers / Switches</a:t>
                      </a:r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/>
                        <a:t>NIC (Network Interface Controller/Card)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3488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/>
                        <a:t>Transmission </a:t>
                      </a:r>
                      <a:r>
                        <a:rPr lang="en-GB" sz="1400" dirty="0" smtClean="0"/>
                        <a:t>media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lvl="0"/>
                      <a:r>
                        <a:rPr lang="en-GB" sz="1400" b="1" dirty="0" smtClean="0"/>
                        <a:t>The internet as a worldwide collection of computer networks:</a:t>
                      </a:r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lvl="1"/>
                      <a:r>
                        <a:rPr lang="en-GB" sz="1200" dirty="0" smtClean="0"/>
                        <a:t>DNS (Domain Name Server) 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/>
                        <a:t>Hosting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lvl="1"/>
                      <a:r>
                        <a:rPr lang="en-GB" sz="1400" dirty="0" smtClean="0"/>
                        <a:t>The </a:t>
                      </a:r>
                      <a:r>
                        <a:rPr lang="en-GB" sz="1400" dirty="0" smtClean="0"/>
                        <a:t>cloud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Web servers and clients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lvl="0"/>
                      <a:r>
                        <a:rPr lang="en-GB" sz="14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Star and Mesh network topologies </a:t>
                      </a:r>
                      <a:endParaRPr lang="en-GB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5965075" y="110171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7293978" y="110171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8374098" y="110171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5965075" y="14127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7293978" y="14127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8374098" y="14127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5965075" y="170080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7293978" y="170080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8374098" y="170080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5965075" y="198884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7293978" y="198884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8374098" y="198884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5965075" y="227687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7293978" y="227687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8374098" y="227687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5965075" y="270892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7293978" y="270892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8374098" y="270892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5965075" y="32129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7293978" y="32129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8374098" y="32129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5965075" y="362172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/>
          <p:cNvSpPr/>
          <p:nvPr/>
        </p:nvSpPr>
        <p:spPr>
          <a:xfrm>
            <a:off x="7293978" y="362172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8374098" y="362172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/>
          <p:cNvSpPr/>
          <p:nvPr/>
        </p:nvSpPr>
        <p:spPr>
          <a:xfrm>
            <a:off x="5965075" y="393737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/>
          <p:cNvSpPr/>
          <p:nvPr/>
        </p:nvSpPr>
        <p:spPr>
          <a:xfrm>
            <a:off x="7293978" y="393737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/>
          <p:cNvSpPr/>
          <p:nvPr/>
        </p:nvSpPr>
        <p:spPr>
          <a:xfrm>
            <a:off x="8374098" y="393737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/>
          <p:cNvSpPr/>
          <p:nvPr/>
        </p:nvSpPr>
        <p:spPr>
          <a:xfrm>
            <a:off x="5965075" y="422541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/>
          <p:cNvSpPr/>
          <p:nvPr/>
        </p:nvSpPr>
        <p:spPr>
          <a:xfrm>
            <a:off x="7293978" y="422541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/>
          <p:cNvSpPr/>
          <p:nvPr/>
        </p:nvSpPr>
        <p:spPr>
          <a:xfrm>
            <a:off x="8374098" y="422541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/>
          <p:cNvSpPr/>
          <p:nvPr/>
        </p:nvSpPr>
        <p:spPr>
          <a:xfrm>
            <a:off x="5965075" y="4555227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/>
          <p:cNvSpPr/>
          <p:nvPr/>
        </p:nvSpPr>
        <p:spPr>
          <a:xfrm>
            <a:off x="7293978" y="4555227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8374098" y="4555227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/>
          <p:cNvSpPr/>
          <p:nvPr/>
        </p:nvSpPr>
        <p:spPr>
          <a:xfrm>
            <a:off x="5965075" y="486916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/>
          <p:cNvSpPr/>
          <p:nvPr/>
        </p:nvSpPr>
        <p:spPr>
          <a:xfrm>
            <a:off x="7293978" y="486916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/>
          <p:cNvSpPr/>
          <p:nvPr/>
        </p:nvSpPr>
        <p:spPr>
          <a:xfrm>
            <a:off x="8374098" y="486916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ectangle 44"/>
          <p:cNvSpPr/>
          <p:nvPr/>
        </p:nvSpPr>
        <p:spPr>
          <a:xfrm>
            <a:off x="5965075" y="515719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ectangle 45"/>
          <p:cNvSpPr/>
          <p:nvPr/>
        </p:nvSpPr>
        <p:spPr>
          <a:xfrm>
            <a:off x="7293978" y="515719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/>
          <p:cNvSpPr/>
          <p:nvPr/>
        </p:nvSpPr>
        <p:spPr>
          <a:xfrm>
            <a:off x="8374098" y="515719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/>
          <p:cNvSpPr/>
          <p:nvPr/>
        </p:nvSpPr>
        <p:spPr>
          <a:xfrm>
            <a:off x="5965075" y="544522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 48"/>
          <p:cNvSpPr/>
          <p:nvPr/>
        </p:nvSpPr>
        <p:spPr>
          <a:xfrm>
            <a:off x="7293978" y="544522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 49"/>
          <p:cNvSpPr/>
          <p:nvPr/>
        </p:nvSpPr>
        <p:spPr>
          <a:xfrm>
            <a:off x="8374098" y="544522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 50"/>
          <p:cNvSpPr/>
          <p:nvPr/>
        </p:nvSpPr>
        <p:spPr>
          <a:xfrm>
            <a:off x="5965075" y="573325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51"/>
          <p:cNvSpPr/>
          <p:nvPr/>
        </p:nvSpPr>
        <p:spPr>
          <a:xfrm>
            <a:off x="7293978" y="573325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/>
          <p:cNvSpPr/>
          <p:nvPr/>
        </p:nvSpPr>
        <p:spPr>
          <a:xfrm>
            <a:off x="8374098" y="573325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476672"/>
            <a:ext cx="8784976" cy="288032"/>
          </a:xfrm>
          <a:solidFill>
            <a:schemeClr val="accent6">
              <a:lumMod val="20000"/>
              <a:lumOff val="80000"/>
            </a:schemeClr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rmAutofit fontScale="40000" lnSpcReduction="2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GB" dirty="0" smtClean="0"/>
              <a:t>Video tutorial </a:t>
            </a:r>
            <a:r>
              <a:rPr lang="en-GB" dirty="0" smtClean="0"/>
              <a:t>link: </a:t>
            </a:r>
            <a:r>
              <a:rPr lang="en-GB" dirty="0" smtClean="0">
                <a:hlinkClick r:id="rId2"/>
              </a:rPr>
              <a:t>https</a:t>
            </a:r>
            <a:r>
              <a:rPr lang="en-GB" dirty="0">
                <a:hlinkClick r:id="rId2"/>
              </a:rPr>
              <a:t>://student.craigndave.org/videos/slr1-3-computer-networks-connections-and-protocols</a:t>
            </a:r>
            <a:endParaRPr lang="en-GB" dirty="0"/>
          </a:p>
        </p:txBody>
      </p:sp>
      <p:pic>
        <p:nvPicPr>
          <p:cNvPr id="61" name="Picture 2" descr="C:\Users\cuba\AppData\Local\Microsoft\Windows\Temporary Internet Files\Content.IE5\QJXKWARJ\House_Silhouette_(black)[1].png">
            <a:hlinkClick r:id="rId3" action="ppaction://hlinksldjump" tooltip="Home screen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8889" l="125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1135" y="116632"/>
            <a:ext cx="420427" cy="394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5" name="Rectangle 54"/>
          <p:cNvSpPr/>
          <p:nvPr/>
        </p:nvSpPr>
        <p:spPr>
          <a:xfrm>
            <a:off x="5965075" y="606647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ectangle 55"/>
          <p:cNvSpPr/>
          <p:nvPr/>
        </p:nvSpPr>
        <p:spPr>
          <a:xfrm>
            <a:off x="7293978" y="606647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Rectangle 56"/>
          <p:cNvSpPr/>
          <p:nvPr/>
        </p:nvSpPr>
        <p:spPr>
          <a:xfrm>
            <a:off x="8374098" y="606647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5965075" y="639573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Rectangle 58"/>
          <p:cNvSpPr/>
          <p:nvPr/>
        </p:nvSpPr>
        <p:spPr>
          <a:xfrm>
            <a:off x="7293978" y="639573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/>
          <p:cNvSpPr/>
          <p:nvPr/>
        </p:nvSpPr>
        <p:spPr>
          <a:xfrm>
            <a:off x="8374098" y="639573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9620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784976" cy="490066"/>
          </a:xfrm>
          <a:solidFill>
            <a:srgbClr val="FFC000"/>
          </a:solidFill>
        </p:spPr>
        <p:txBody>
          <a:bodyPr>
            <a:noAutofit/>
          </a:bodyPr>
          <a:lstStyle/>
          <a:p>
            <a:r>
              <a:rPr lang="en-GB" sz="2800" b="1" dirty="0"/>
              <a:t>1.3 – Computer networks, connections and protocols </a:t>
            </a:r>
            <a:r>
              <a:rPr lang="en-GB" sz="2800" dirty="0"/>
              <a:t>	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9846329"/>
              </p:ext>
            </p:extLst>
          </p:nvPr>
        </p:nvGraphicFramePr>
        <p:xfrm>
          <a:off x="179512" y="736808"/>
          <a:ext cx="8784975" cy="60960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256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0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6420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Specific knowledge required for GCSE Computer Science j276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Need to Revise</a:t>
                      </a:r>
                      <a:endParaRPr lang="en-GB" sz="1400" dirty="0"/>
                    </a:p>
                  </a:txBody>
                  <a:tcPr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Revised Once</a:t>
                      </a:r>
                      <a:endParaRPr lang="en-GB" sz="1400" dirty="0"/>
                    </a:p>
                  </a:txBody>
                  <a:tcP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Got it!</a:t>
                      </a:r>
                      <a:endParaRPr lang="en-GB" sz="14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r>
                        <a:rPr lang="en-GB" sz="12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1.3.2 Wired and wireless networks, protocols and layers</a:t>
                      </a:r>
                      <a:endParaRPr lang="en-GB" sz="12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0945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r>
                        <a:rPr lang="en-GB" sz="12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Modes of connection: </a:t>
                      </a:r>
                      <a:endParaRPr lang="en-GB" sz="1200" b="1" dirty="0">
                        <a:solidFill>
                          <a:srgbClr val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lvl="1"/>
                      <a:r>
                        <a:rPr lang="en-GB" sz="12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Wired </a:t>
                      </a:r>
                      <a:endParaRPr lang="en-GB" sz="1200" b="1" dirty="0">
                        <a:solidFill>
                          <a:srgbClr val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lvl="2"/>
                      <a:r>
                        <a:rPr lang="en-GB" sz="120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Ethernet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lvl="1"/>
                      <a:r>
                        <a:rPr lang="en-GB" sz="12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Wireless </a:t>
                      </a:r>
                      <a:endParaRPr lang="en-GB" sz="1200" b="1" dirty="0">
                        <a:solidFill>
                          <a:srgbClr val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marL="91440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Wi-Fi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168">
                <a:tc>
                  <a:txBody>
                    <a:bodyPr/>
                    <a:lstStyle/>
                    <a:p>
                      <a:pPr marL="91440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Bluetooth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1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Encryption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6480936"/>
                  </a:ext>
                </a:extLst>
              </a:tr>
              <a:tr h="1901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IP addressing and MAC addressing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6895039"/>
                  </a:ext>
                </a:extLst>
              </a:tr>
              <a:tr h="1901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Standards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669750"/>
                  </a:ext>
                </a:extLst>
              </a:tr>
              <a:tr h="1901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 smtClean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</a:rPr>
                        <a:t>Common protocols including: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6544822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lvl="1"/>
                      <a:r>
                        <a:rPr lang="en-GB" sz="1200" dirty="0" smtClean="0"/>
                        <a:t>TCP/IP (Transmission Control Protocol/Internet Protocol)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lvl="1"/>
                      <a:r>
                        <a:rPr lang="en-GB" sz="1200" dirty="0" smtClean="0"/>
                        <a:t>HTTP (Hyper Text Transfer Protocol)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lvl="1"/>
                      <a:r>
                        <a:rPr lang="en-GB" sz="1200" dirty="0" smtClean="0"/>
                        <a:t>HTTPS (Hyper Text Transfer Protocol Secure)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3488">
                <a:tc>
                  <a:txBody>
                    <a:bodyPr/>
                    <a:lstStyle/>
                    <a:p>
                      <a:pPr lvl="1"/>
                      <a:r>
                        <a:rPr lang="en-GB" sz="1200" dirty="0" smtClean="0"/>
                        <a:t>FTP (File Transfer Protocol)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lvl="1"/>
                      <a:r>
                        <a:rPr lang="en-GB" sz="1200" dirty="0" smtClean="0"/>
                        <a:t>POP (Post Office Protocol)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lvl="1"/>
                      <a:r>
                        <a:rPr lang="en-GB" sz="1200" dirty="0" smtClean="0"/>
                        <a:t>IMAP (Internet Message Access Protocol)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lvl="1"/>
                      <a:r>
                        <a:rPr lang="en-GB" sz="1200" dirty="0" smtClean="0"/>
                        <a:t>SMTP (Simple Mail Transfer Protocol)</a:t>
                      </a: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66420">
                <a:tc>
                  <a:txBody>
                    <a:bodyPr/>
                    <a:lstStyle/>
                    <a:p>
                      <a:pPr lvl="1"/>
                      <a:r>
                        <a:rPr lang="en-GB" sz="1200" dirty="0" smtClean="0"/>
                        <a:t>The </a:t>
                      </a:r>
                      <a:r>
                        <a:rPr lang="en-GB" sz="1200" dirty="0" smtClean="0"/>
                        <a:t>concept of layers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5965075" y="110171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7293978" y="110171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8374098" y="110171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5965075" y="14127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7293978" y="14127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8374098" y="14127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5965075" y="170080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7293978" y="170080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8374098" y="170080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5965075" y="198884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7293978" y="198884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8374098" y="198884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5965075" y="227687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7293978" y="227687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8374098" y="227687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5965075" y="256490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7293978" y="256490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8374098" y="256490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5965075" y="32129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7293978" y="32129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8374098" y="321297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5965075" y="350100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/>
          <p:cNvSpPr/>
          <p:nvPr/>
        </p:nvSpPr>
        <p:spPr>
          <a:xfrm>
            <a:off x="7293978" y="350100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8374098" y="350100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/>
          <p:cNvSpPr/>
          <p:nvPr/>
        </p:nvSpPr>
        <p:spPr>
          <a:xfrm>
            <a:off x="5965075" y="381666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/>
          <p:cNvSpPr/>
          <p:nvPr/>
        </p:nvSpPr>
        <p:spPr>
          <a:xfrm>
            <a:off x="7293978" y="381666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/>
          <p:cNvSpPr/>
          <p:nvPr/>
        </p:nvSpPr>
        <p:spPr>
          <a:xfrm>
            <a:off x="8374098" y="3816660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/>
          <p:cNvSpPr/>
          <p:nvPr/>
        </p:nvSpPr>
        <p:spPr>
          <a:xfrm>
            <a:off x="5965075" y="410469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/>
          <p:cNvSpPr/>
          <p:nvPr/>
        </p:nvSpPr>
        <p:spPr>
          <a:xfrm>
            <a:off x="7293978" y="410469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/>
          <p:cNvSpPr/>
          <p:nvPr/>
        </p:nvSpPr>
        <p:spPr>
          <a:xfrm>
            <a:off x="8374098" y="410469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/>
          <p:cNvSpPr/>
          <p:nvPr/>
        </p:nvSpPr>
        <p:spPr>
          <a:xfrm>
            <a:off x="5965075" y="443450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/>
          <p:cNvSpPr/>
          <p:nvPr/>
        </p:nvSpPr>
        <p:spPr>
          <a:xfrm>
            <a:off x="7293978" y="443450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8374098" y="443450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/>
          <p:cNvSpPr/>
          <p:nvPr/>
        </p:nvSpPr>
        <p:spPr>
          <a:xfrm>
            <a:off x="5965075" y="474844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/>
          <p:cNvSpPr/>
          <p:nvPr/>
        </p:nvSpPr>
        <p:spPr>
          <a:xfrm>
            <a:off x="7293978" y="474844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/>
          <p:cNvSpPr/>
          <p:nvPr/>
        </p:nvSpPr>
        <p:spPr>
          <a:xfrm>
            <a:off x="8374098" y="4748442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ectangle 44"/>
          <p:cNvSpPr/>
          <p:nvPr/>
        </p:nvSpPr>
        <p:spPr>
          <a:xfrm>
            <a:off x="5965075" y="503647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ectangle 45"/>
          <p:cNvSpPr/>
          <p:nvPr/>
        </p:nvSpPr>
        <p:spPr>
          <a:xfrm>
            <a:off x="7293978" y="503647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/>
          <p:cNvSpPr/>
          <p:nvPr/>
        </p:nvSpPr>
        <p:spPr>
          <a:xfrm>
            <a:off x="8374098" y="503647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/>
          <p:cNvSpPr/>
          <p:nvPr/>
        </p:nvSpPr>
        <p:spPr>
          <a:xfrm>
            <a:off x="5965075" y="532450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 48"/>
          <p:cNvSpPr/>
          <p:nvPr/>
        </p:nvSpPr>
        <p:spPr>
          <a:xfrm>
            <a:off x="7293978" y="532450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 49"/>
          <p:cNvSpPr/>
          <p:nvPr/>
        </p:nvSpPr>
        <p:spPr>
          <a:xfrm>
            <a:off x="8374098" y="5324506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 50"/>
          <p:cNvSpPr/>
          <p:nvPr/>
        </p:nvSpPr>
        <p:spPr>
          <a:xfrm>
            <a:off x="5965075" y="561253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51"/>
          <p:cNvSpPr/>
          <p:nvPr/>
        </p:nvSpPr>
        <p:spPr>
          <a:xfrm>
            <a:off x="7293978" y="561253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/>
          <p:cNvSpPr/>
          <p:nvPr/>
        </p:nvSpPr>
        <p:spPr>
          <a:xfrm>
            <a:off x="8374098" y="5612538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476672"/>
            <a:ext cx="8784976" cy="288032"/>
          </a:xfrm>
          <a:solidFill>
            <a:schemeClr val="accent6">
              <a:lumMod val="20000"/>
              <a:lumOff val="80000"/>
            </a:schemeClr>
          </a:solidFill>
          <a:ln w="190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rmAutofit fontScale="40000" lnSpcReduction="2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GB" dirty="0" smtClean="0"/>
              <a:t>Video tutorial </a:t>
            </a:r>
            <a:r>
              <a:rPr lang="en-GB" dirty="0" smtClean="0"/>
              <a:t>link: </a:t>
            </a:r>
            <a:r>
              <a:rPr lang="en-GB" dirty="0" smtClean="0">
                <a:hlinkClick r:id="rId2"/>
              </a:rPr>
              <a:t>https</a:t>
            </a:r>
            <a:r>
              <a:rPr lang="en-GB" dirty="0">
                <a:hlinkClick r:id="rId2"/>
              </a:rPr>
              <a:t>://student.craigndave.org/videos/slr1-3-computer-networks-connections-and-protocols</a:t>
            </a:r>
            <a:endParaRPr lang="en-GB" dirty="0"/>
          </a:p>
        </p:txBody>
      </p:sp>
      <p:pic>
        <p:nvPicPr>
          <p:cNvPr id="61" name="Picture 2" descr="C:\Users\cuba\AppData\Local\Microsoft\Windows\Temporary Internet Files\Content.IE5\QJXKWARJ\House_Silhouette_(black)[1].png">
            <a:hlinkClick r:id="rId3" action="ppaction://hlinksldjump" tooltip="Home screen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8889" l="1253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1135" y="116632"/>
            <a:ext cx="420427" cy="394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5" name="Rectangle 54"/>
          <p:cNvSpPr/>
          <p:nvPr/>
        </p:nvSpPr>
        <p:spPr>
          <a:xfrm>
            <a:off x="5965075" y="5945753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ectangle 55"/>
          <p:cNvSpPr/>
          <p:nvPr/>
        </p:nvSpPr>
        <p:spPr>
          <a:xfrm>
            <a:off x="7293978" y="5945753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Rectangle 56"/>
          <p:cNvSpPr/>
          <p:nvPr/>
        </p:nvSpPr>
        <p:spPr>
          <a:xfrm>
            <a:off x="8374098" y="5945753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5965075" y="627502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Rectangle 58"/>
          <p:cNvSpPr/>
          <p:nvPr/>
        </p:nvSpPr>
        <p:spPr>
          <a:xfrm>
            <a:off x="7293978" y="627502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/>
          <p:cNvSpPr/>
          <p:nvPr/>
        </p:nvSpPr>
        <p:spPr>
          <a:xfrm>
            <a:off x="8374098" y="6275021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-2645933" y="276896"/>
            <a:ext cx="264593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b="1" dirty="0">
                <a:solidFill>
                  <a:srgbClr val="000000"/>
                </a:solidFill>
                <a:latin typeface="Calibri" panose="020F0502020204030204" pitchFamily="34" charset="0"/>
              </a:rPr>
              <a:t>1.3.2 Wired and wireless networks, protocols and layers </a:t>
            </a: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</a:p>
          <a:p>
            <a:r>
              <a:rPr lang="en-GB" sz="1200" dirty="0">
                <a:solidFill>
                  <a:srgbClr val="000000"/>
                </a:solidFill>
                <a:latin typeface="Wingdings" panose="05000000000000000000" pitchFamily="2" charset="2"/>
              </a:rPr>
              <a:t>¨ </a:t>
            </a: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Modes of connection: </a:t>
            </a:r>
          </a:p>
          <a:p>
            <a:r>
              <a:rPr lang="en-GB" sz="1200" dirty="0">
                <a:solidFill>
                  <a:srgbClr val="000000"/>
                </a:solidFill>
                <a:latin typeface="Courier New" panose="02070309020205020404" pitchFamily="49" charset="0"/>
              </a:rPr>
              <a:t>o </a:t>
            </a: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Wired </a:t>
            </a:r>
          </a:p>
          <a:p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• Ethernet </a:t>
            </a:r>
          </a:p>
          <a:p>
            <a:r>
              <a:rPr lang="en-GB" sz="1200" dirty="0">
                <a:solidFill>
                  <a:srgbClr val="000000"/>
                </a:solidFill>
                <a:latin typeface="Courier New" panose="02070309020205020404" pitchFamily="49" charset="0"/>
              </a:rPr>
              <a:t>o </a:t>
            </a: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Wireless </a:t>
            </a:r>
          </a:p>
          <a:p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• Wi-Fi </a:t>
            </a:r>
          </a:p>
          <a:p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• Bluetooth </a:t>
            </a:r>
          </a:p>
          <a:p>
            <a:r>
              <a:rPr lang="en-GB" sz="1200" dirty="0">
                <a:solidFill>
                  <a:srgbClr val="000000"/>
                </a:solidFill>
                <a:latin typeface="Wingdings" panose="05000000000000000000" pitchFamily="2" charset="2"/>
              </a:rPr>
              <a:t>¨ </a:t>
            </a: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Encryption </a:t>
            </a:r>
          </a:p>
          <a:p>
            <a:r>
              <a:rPr lang="en-GB" sz="1200" dirty="0">
                <a:solidFill>
                  <a:srgbClr val="000000"/>
                </a:solidFill>
                <a:latin typeface="Wingdings" panose="05000000000000000000" pitchFamily="2" charset="2"/>
              </a:rPr>
              <a:t>¨ </a:t>
            </a: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IP addressing and MAC addressing </a:t>
            </a:r>
          </a:p>
          <a:p>
            <a:r>
              <a:rPr lang="en-GB" sz="1200" dirty="0">
                <a:solidFill>
                  <a:srgbClr val="000000"/>
                </a:solidFill>
                <a:latin typeface="Wingdings" panose="05000000000000000000" pitchFamily="2" charset="2"/>
              </a:rPr>
              <a:t>¨ </a:t>
            </a: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Standards </a:t>
            </a:r>
          </a:p>
          <a:p>
            <a:r>
              <a:rPr lang="en-GB" sz="1200" dirty="0">
                <a:solidFill>
                  <a:srgbClr val="000000"/>
                </a:solidFill>
                <a:latin typeface="Wingdings" panose="05000000000000000000" pitchFamily="2" charset="2"/>
              </a:rPr>
              <a:t>¨ </a:t>
            </a: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Common protocols including: </a:t>
            </a:r>
          </a:p>
          <a:p>
            <a:r>
              <a:rPr lang="en-GB" sz="1200" dirty="0">
                <a:solidFill>
                  <a:srgbClr val="000000"/>
                </a:solidFill>
                <a:latin typeface="Courier New" panose="02070309020205020404" pitchFamily="49" charset="0"/>
              </a:rPr>
              <a:t>o </a:t>
            </a: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TCP/IP (Transmission Control Protocol/Internet Protocol) </a:t>
            </a:r>
          </a:p>
          <a:p>
            <a:r>
              <a:rPr lang="pt-BR" sz="1200" dirty="0">
                <a:solidFill>
                  <a:srgbClr val="000000"/>
                </a:solidFill>
                <a:latin typeface="Courier New" panose="02070309020205020404" pitchFamily="49" charset="0"/>
              </a:rPr>
              <a:t>o </a:t>
            </a:r>
            <a:r>
              <a:rPr lang="pt-BR" sz="1200" dirty="0">
                <a:solidFill>
                  <a:srgbClr val="000000"/>
                </a:solidFill>
                <a:latin typeface="Calibri" panose="020F0502020204030204" pitchFamily="34" charset="0"/>
              </a:rPr>
              <a:t>HTTP (</a:t>
            </a:r>
            <a:r>
              <a:rPr lang="pt-BR" sz="1200" dirty="0" err="1">
                <a:solidFill>
                  <a:srgbClr val="000000"/>
                </a:solidFill>
                <a:latin typeface="Calibri" panose="020F0502020204030204" pitchFamily="34" charset="0"/>
              </a:rPr>
              <a:t>Hyper</a:t>
            </a:r>
            <a:r>
              <a:rPr lang="pt-BR" sz="12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pt-BR" sz="1200" dirty="0" err="1">
                <a:solidFill>
                  <a:srgbClr val="000000"/>
                </a:solidFill>
                <a:latin typeface="Calibri" panose="020F0502020204030204" pitchFamily="34" charset="0"/>
              </a:rPr>
              <a:t>Text</a:t>
            </a:r>
            <a:r>
              <a:rPr lang="pt-BR" sz="12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pt-BR" sz="1200" dirty="0" err="1">
                <a:solidFill>
                  <a:srgbClr val="000000"/>
                </a:solidFill>
                <a:latin typeface="Calibri" panose="020F0502020204030204" pitchFamily="34" charset="0"/>
              </a:rPr>
              <a:t>Transfer</a:t>
            </a:r>
            <a:r>
              <a:rPr lang="pt-BR" sz="12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pt-BR" sz="1200" dirty="0" err="1">
                <a:solidFill>
                  <a:srgbClr val="000000"/>
                </a:solidFill>
                <a:latin typeface="Calibri" panose="020F0502020204030204" pitchFamily="34" charset="0"/>
              </a:rPr>
              <a:t>Protocol</a:t>
            </a:r>
            <a:r>
              <a:rPr lang="pt-BR" sz="1200" dirty="0">
                <a:solidFill>
                  <a:srgbClr val="000000"/>
                </a:solidFill>
                <a:latin typeface="Calibri" panose="020F0502020204030204" pitchFamily="34" charset="0"/>
              </a:rPr>
              <a:t>) </a:t>
            </a:r>
          </a:p>
          <a:p>
            <a:r>
              <a:rPr lang="pt-BR" sz="1200" dirty="0">
                <a:solidFill>
                  <a:srgbClr val="000000"/>
                </a:solidFill>
                <a:latin typeface="Courier New" panose="02070309020205020404" pitchFamily="49" charset="0"/>
              </a:rPr>
              <a:t>o </a:t>
            </a:r>
            <a:r>
              <a:rPr lang="pt-BR" sz="1200" dirty="0">
                <a:solidFill>
                  <a:srgbClr val="000000"/>
                </a:solidFill>
                <a:latin typeface="Calibri" panose="020F0502020204030204" pitchFamily="34" charset="0"/>
              </a:rPr>
              <a:t>HTTPS (</a:t>
            </a:r>
            <a:r>
              <a:rPr lang="pt-BR" sz="1200" dirty="0" err="1">
                <a:solidFill>
                  <a:srgbClr val="000000"/>
                </a:solidFill>
                <a:latin typeface="Calibri" panose="020F0502020204030204" pitchFamily="34" charset="0"/>
              </a:rPr>
              <a:t>Hyper</a:t>
            </a:r>
            <a:r>
              <a:rPr lang="pt-BR" sz="12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pt-BR" sz="1200" dirty="0" err="1">
                <a:solidFill>
                  <a:srgbClr val="000000"/>
                </a:solidFill>
                <a:latin typeface="Calibri" panose="020F0502020204030204" pitchFamily="34" charset="0"/>
              </a:rPr>
              <a:t>Text</a:t>
            </a:r>
            <a:r>
              <a:rPr lang="pt-BR" sz="12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pt-BR" sz="1200" dirty="0" err="1">
                <a:solidFill>
                  <a:srgbClr val="000000"/>
                </a:solidFill>
                <a:latin typeface="Calibri" panose="020F0502020204030204" pitchFamily="34" charset="0"/>
              </a:rPr>
              <a:t>Transfer</a:t>
            </a:r>
            <a:r>
              <a:rPr lang="pt-BR" sz="12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pt-BR" sz="1200" dirty="0" err="1">
                <a:solidFill>
                  <a:srgbClr val="000000"/>
                </a:solidFill>
                <a:latin typeface="Calibri" panose="020F0502020204030204" pitchFamily="34" charset="0"/>
              </a:rPr>
              <a:t>Protocol</a:t>
            </a:r>
            <a:r>
              <a:rPr lang="pt-BR" sz="12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pt-BR" sz="1200" dirty="0" err="1">
                <a:solidFill>
                  <a:srgbClr val="000000"/>
                </a:solidFill>
                <a:latin typeface="Calibri" panose="020F0502020204030204" pitchFamily="34" charset="0"/>
              </a:rPr>
              <a:t>Secure</a:t>
            </a:r>
            <a:r>
              <a:rPr lang="pt-BR" sz="1200" dirty="0">
                <a:solidFill>
                  <a:srgbClr val="000000"/>
                </a:solidFill>
                <a:latin typeface="Calibri" panose="020F0502020204030204" pitchFamily="34" charset="0"/>
              </a:rPr>
              <a:t>) </a:t>
            </a:r>
          </a:p>
          <a:p>
            <a:r>
              <a:rPr lang="pt-BR" sz="1200" dirty="0">
                <a:solidFill>
                  <a:srgbClr val="000000"/>
                </a:solidFill>
                <a:latin typeface="Courier New" panose="02070309020205020404" pitchFamily="49" charset="0"/>
              </a:rPr>
              <a:t>o </a:t>
            </a:r>
            <a:r>
              <a:rPr lang="pt-BR" sz="1200" dirty="0">
                <a:solidFill>
                  <a:srgbClr val="000000"/>
                </a:solidFill>
                <a:latin typeface="Calibri" panose="020F0502020204030204" pitchFamily="34" charset="0"/>
              </a:rPr>
              <a:t>FTP (File </a:t>
            </a:r>
            <a:r>
              <a:rPr lang="pt-BR" sz="1200" dirty="0" err="1">
                <a:solidFill>
                  <a:srgbClr val="000000"/>
                </a:solidFill>
                <a:latin typeface="Calibri" panose="020F0502020204030204" pitchFamily="34" charset="0"/>
              </a:rPr>
              <a:t>Transfer</a:t>
            </a:r>
            <a:r>
              <a:rPr lang="pt-BR" sz="12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pt-BR" sz="1200" dirty="0" err="1">
                <a:solidFill>
                  <a:srgbClr val="000000"/>
                </a:solidFill>
                <a:latin typeface="Calibri" panose="020F0502020204030204" pitchFamily="34" charset="0"/>
              </a:rPr>
              <a:t>Protocol</a:t>
            </a:r>
            <a:r>
              <a:rPr lang="pt-BR" sz="1200" dirty="0">
                <a:solidFill>
                  <a:srgbClr val="000000"/>
                </a:solidFill>
                <a:latin typeface="Calibri" panose="020F0502020204030204" pitchFamily="34" charset="0"/>
              </a:rPr>
              <a:t>) </a:t>
            </a:r>
          </a:p>
          <a:p>
            <a:r>
              <a:rPr lang="en-GB" sz="1200" dirty="0">
                <a:solidFill>
                  <a:srgbClr val="000000"/>
                </a:solidFill>
                <a:latin typeface="Courier New" panose="02070309020205020404" pitchFamily="49" charset="0"/>
              </a:rPr>
              <a:t>o </a:t>
            </a: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POP (Post Office Protocol) </a:t>
            </a:r>
          </a:p>
          <a:p>
            <a:r>
              <a:rPr lang="en-GB" sz="1200" dirty="0">
                <a:solidFill>
                  <a:srgbClr val="000000"/>
                </a:solidFill>
                <a:latin typeface="Courier New" panose="02070309020205020404" pitchFamily="49" charset="0"/>
              </a:rPr>
              <a:t>o </a:t>
            </a: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IMAP (Internet Message Access Protocol) </a:t>
            </a:r>
          </a:p>
          <a:p>
            <a:r>
              <a:rPr lang="pt-BR" sz="1200" dirty="0">
                <a:solidFill>
                  <a:srgbClr val="000000"/>
                </a:solidFill>
                <a:latin typeface="Courier New" panose="02070309020205020404" pitchFamily="49" charset="0"/>
              </a:rPr>
              <a:t>o </a:t>
            </a:r>
            <a:r>
              <a:rPr lang="pt-BR" sz="1200" dirty="0">
                <a:solidFill>
                  <a:srgbClr val="000000"/>
                </a:solidFill>
                <a:latin typeface="Calibri" panose="020F0502020204030204" pitchFamily="34" charset="0"/>
              </a:rPr>
              <a:t>SMTP (</a:t>
            </a:r>
            <a:r>
              <a:rPr lang="pt-BR" sz="1200" dirty="0" err="1">
                <a:solidFill>
                  <a:srgbClr val="000000"/>
                </a:solidFill>
                <a:latin typeface="Calibri" panose="020F0502020204030204" pitchFamily="34" charset="0"/>
              </a:rPr>
              <a:t>Simple</a:t>
            </a:r>
            <a:r>
              <a:rPr lang="pt-BR" sz="1200" dirty="0">
                <a:solidFill>
                  <a:srgbClr val="000000"/>
                </a:solidFill>
                <a:latin typeface="Calibri" panose="020F0502020204030204" pitchFamily="34" charset="0"/>
              </a:rPr>
              <a:t> Mail </a:t>
            </a:r>
            <a:r>
              <a:rPr lang="pt-BR" sz="1200" dirty="0" err="1">
                <a:solidFill>
                  <a:srgbClr val="000000"/>
                </a:solidFill>
                <a:latin typeface="Calibri" panose="020F0502020204030204" pitchFamily="34" charset="0"/>
              </a:rPr>
              <a:t>Transfer</a:t>
            </a:r>
            <a:r>
              <a:rPr lang="pt-BR" sz="12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pt-BR" sz="1200" dirty="0" err="1">
                <a:solidFill>
                  <a:srgbClr val="000000"/>
                </a:solidFill>
                <a:latin typeface="Calibri" panose="020F0502020204030204" pitchFamily="34" charset="0"/>
              </a:rPr>
              <a:t>Protocol</a:t>
            </a:r>
            <a:r>
              <a:rPr lang="pt-BR" sz="1200" dirty="0">
                <a:solidFill>
                  <a:srgbClr val="000000"/>
                </a:solidFill>
                <a:latin typeface="Calibri" panose="020F0502020204030204" pitchFamily="34" charset="0"/>
              </a:rPr>
              <a:t>) </a:t>
            </a:r>
          </a:p>
          <a:p>
            <a:r>
              <a:rPr lang="en-GB" sz="1200" dirty="0">
                <a:solidFill>
                  <a:srgbClr val="000000"/>
                </a:solidFill>
                <a:latin typeface="Wingdings" panose="05000000000000000000" pitchFamily="2" charset="2"/>
              </a:rPr>
              <a:t>¨ </a:t>
            </a:r>
            <a:r>
              <a:rPr lang="en-GB" sz="1200" dirty="0">
                <a:solidFill>
                  <a:srgbClr val="000000"/>
                </a:solidFill>
                <a:latin typeface="Calibri" panose="020F0502020204030204" pitchFamily="34" charset="0"/>
              </a:rPr>
              <a:t>The concept of layers 	</a:t>
            </a:r>
          </a:p>
        </p:txBody>
      </p:sp>
      <p:sp>
        <p:nvSpPr>
          <p:cNvPr id="62" name="Rectangle 61"/>
          <p:cNvSpPr/>
          <p:nvPr/>
        </p:nvSpPr>
        <p:spPr>
          <a:xfrm>
            <a:off x="5965075" y="290067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Rectangle 62"/>
          <p:cNvSpPr/>
          <p:nvPr/>
        </p:nvSpPr>
        <p:spPr>
          <a:xfrm>
            <a:off x="7293978" y="290067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8374098" y="2900679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Rectangle 64"/>
          <p:cNvSpPr/>
          <p:nvPr/>
        </p:nvSpPr>
        <p:spPr>
          <a:xfrm>
            <a:off x="5965075" y="656539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Rectangle 65"/>
          <p:cNvSpPr/>
          <p:nvPr/>
        </p:nvSpPr>
        <p:spPr>
          <a:xfrm>
            <a:off x="7293978" y="656539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Rectangle 66"/>
          <p:cNvSpPr/>
          <p:nvPr/>
        </p:nvSpPr>
        <p:spPr>
          <a:xfrm>
            <a:off x="8374098" y="6565394"/>
            <a:ext cx="216024" cy="21602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1995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599</TotalTime>
  <Words>2162</Words>
  <Application>Microsoft Office PowerPoint</Application>
  <PresentationFormat>On-screen Show (4:3)</PresentationFormat>
  <Paragraphs>438</Paragraphs>
  <Slides>21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Courier New</vt:lpstr>
      <vt:lpstr>Wingdings</vt:lpstr>
      <vt:lpstr>Office Theme</vt:lpstr>
      <vt:lpstr>OCR GCSE Computer Science Revision Checklist</vt:lpstr>
      <vt:lpstr>1.1 – Systems Architecture</vt:lpstr>
      <vt:lpstr>1.1 – Systems Architecture</vt:lpstr>
      <vt:lpstr>1.2 – Memory and storage</vt:lpstr>
      <vt:lpstr>1.2 – Memory and storage</vt:lpstr>
      <vt:lpstr>1.2 – Memory and storage</vt:lpstr>
      <vt:lpstr>1.2 – Memory and storage</vt:lpstr>
      <vt:lpstr>1.3 – Computer networks, connections and protocols  </vt:lpstr>
      <vt:lpstr>1.3 – Computer networks, connections and protocols  </vt:lpstr>
      <vt:lpstr>1.4 – Network security  </vt:lpstr>
      <vt:lpstr>1.5 – Systems software  </vt:lpstr>
      <vt:lpstr>1.6 – Ethical, legal, cultural and environmental concerns</vt:lpstr>
      <vt:lpstr>Content of Computational thinking, algorithms and programming (J277/02)</vt:lpstr>
      <vt:lpstr>2.1 – Algorithms</vt:lpstr>
      <vt:lpstr>2.1 – Algorithms</vt:lpstr>
      <vt:lpstr>2.2 – Programming fundamentals  </vt:lpstr>
      <vt:lpstr>2.2 – Programming fundamentals  </vt:lpstr>
      <vt:lpstr>2.3 – Producing robust programs  </vt:lpstr>
      <vt:lpstr>2.4 – Boolean logic</vt:lpstr>
      <vt:lpstr>2.5 – Programming languages and Integrated Development Environments </vt:lpstr>
      <vt:lpstr>OCR GCSE Computer Science Revision Checklist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OCR GCSE Computer Science Revision Checklist</dc:title>
  <dc:creator>Mr Caglar</dc:creator>
  <cp:lastModifiedBy>Caglar</cp:lastModifiedBy>
  <cp:revision>122</cp:revision>
  <dcterms:created xsi:type="dcterms:W3CDTF">2018-03-17T17:38:11Z</dcterms:created>
  <dcterms:modified xsi:type="dcterms:W3CDTF">2023-10-21T14:24:25Z</dcterms:modified>
</cp:coreProperties>
</file>