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2" r:id="rId4"/>
    <p:sldId id="258" r:id="rId5"/>
    <p:sldId id="273" r:id="rId6"/>
    <p:sldId id="274" r:id="rId7"/>
    <p:sldId id="275" r:id="rId8"/>
    <p:sldId id="259" r:id="rId9"/>
    <p:sldId id="276" r:id="rId10"/>
    <p:sldId id="261" r:id="rId11"/>
    <p:sldId id="262" r:id="rId12"/>
    <p:sldId id="263" r:id="rId13"/>
    <p:sldId id="264" r:id="rId14"/>
    <p:sldId id="277" r:id="rId15"/>
    <p:sldId id="278" r:id="rId16"/>
    <p:sldId id="265" r:id="rId17"/>
    <p:sldId id="279" r:id="rId18"/>
    <p:sldId id="266" r:id="rId19"/>
    <p:sldId id="269" r:id="rId20"/>
    <p:sldId id="268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375"/>
    <a:srgbClr val="C9A57D"/>
    <a:srgbClr val="D09458"/>
    <a:srgbClr val="C76239"/>
    <a:srgbClr val="FF5050"/>
    <a:srgbClr val="FFCC99"/>
    <a:srgbClr val="B69472"/>
    <a:srgbClr val="FF99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F975E-64EC-4AA6-9D01-1052DA15B8A4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BB839-9DF7-44FE-94DF-5E9F786E3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91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B839-9DF7-44FE-94DF-5E9F786E35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7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BB839-9DF7-44FE-94DF-5E9F786E35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0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4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2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1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4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1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9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1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8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5AB9-4129-400F-975A-3F79D78178F9}" type="datetimeFigureOut">
              <a:rPr lang="en-GB" smtClean="0"/>
              <a:t>21/10/2023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0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hyperlink" Target="https://www.ocr.org.uk/Images/558027-specification-gcse-computer-science-j277.pdf" TargetMode="Externa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19.xml"/><Relationship Id="rId5" Type="http://schemas.openxmlformats.org/officeDocument/2006/relationships/slide" Target="slide10.xml"/><Relationship Id="rId10" Type="http://schemas.openxmlformats.org/officeDocument/2006/relationships/slide" Target="slide18.xml"/><Relationship Id="rId4" Type="http://schemas.openxmlformats.org/officeDocument/2006/relationships/slide" Target="slide8.xml"/><Relationship Id="rId9" Type="http://schemas.openxmlformats.org/officeDocument/2006/relationships/slide" Target="slide16.xml"/><Relationship Id="rId14" Type="http://schemas.openxmlformats.org/officeDocument/2006/relationships/hyperlink" Target="http://student.craigndave.org/gcse-video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4-network-security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5-systems-softwar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6-ethical-legal-cultural-and-environmental-concern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1-algorithm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1-algorithm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2-programming-fundemental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2-programming-fundemental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3-producing-robust-program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4-boolean-logi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craigndave.org/videos/slr1-1-systems-architectu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2-5-programming-languages-and-ide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ent.craigndave.org/videos/slr2-1-algorithms" TargetMode="External"/><Relationship Id="rId13" Type="http://schemas.openxmlformats.org/officeDocument/2006/relationships/hyperlink" Target="https://www.ocr.org.uk/Images/558027-specification-gcse-computer-science-j277.pdf" TargetMode="External"/><Relationship Id="rId3" Type="http://schemas.openxmlformats.org/officeDocument/2006/relationships/hyperlink" Target="https://student.craigndave.org/videos/slr1-2-memory-and-storage" TargetMode="External"/><Relationship Id="rId7" Type="http://schemas.openxmlformats.org/officeDocument/2006/relationships/hyperlink" Target="https://student.craigndave.org/videos/slr1-6-ethical-legal-cultural-and-environmental-concerns" TargetMode="External"/><Relationship Id="rId12" Type="http://schemas.openxmlformats.org/officeDocument/2006/relationships/hyperlink" Target="https://student.craigndave.org/videos/slr2-5-programming-languages-and-ides" TargetMode="External"/><Relationship Id="rId2" Type="http://schemas.openxmlformats.org/officeDocument/2006/relationships/hyperlink" Target="https://student.craigndave.org/videos/slr1-1-systems-architectur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udent.craigndave.org/videos/slr1-5-systems-software" TargetMode="External"/><Relationship Id="rId11" Type="http://schemas.openxmlformats.org/officeDocument/2006/relationships/hyperlink" Target="https://student.craigndave.org/videos/slr2-4-boolean-logic" TargetMode="External"/><Relationship Id="rId5" Type="http://schemas.openxmlformats.org/officeDocument/2006/relationships/hyperlink" Target="https://student.craigndave.org/videos/slr1-4-network-security" TargetMode="External"/><Relationship Id="rId10" Type="http://schemas.openxmlformats.org/officeDocument/2006/relationships/hyperlink" Target="https://student.craigndave.org/videos/slr2-3-producing-robust-programs" TargetMode="External"/><Relationship Id="rId4" Type="http://schemas.openxmlformats.org/officeDocument/2006/relationships/hyperlink" Target="https://student.craigndave.org/videos/slr1-3-computer-networks-connections-and-protocols" TargetMode="External"/><Relationship Id="rId9" Type="http://schemas.openxmlformats.org/officeDocument/2006/relationships/hyperlink" Target="https://student.craigndave.org/videos/slr2-2-programming-fundementals" TargetMode="External"/><Relationship Id="rId14" Type="http://schemas.openxmlformats.org/officeDocument/2006/relationships/hyperlink" Target="http://student.craigndave.org/gcse-video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.craigndave.org/videos/slr1-1-systems-architectu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2-memory-and-storag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2-memory-and-storag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2-memory-and-storag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2-memory-and-storag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3-computer-networks-connections-and-protocol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student.craigndave.org/videos/slr1-3-computer-networks-connections-and-protocols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50746" cy="7200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OCR GCSE Computer Science Revision Checklist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4464496" cy="936104"/>
          </a:xfr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</a:rPr>
              <a:t>OCR </a:t>
            </a:r>
            <a:r>
              <a:rPr lang="en-GB" sz="1600" b="1" dirty="0" smtClean="0">
                <a:solidFill>
                  <a:schemeClr val="tx1"/>
                </a:solidFill>
              </a:rPr>
              <a:t>Component 01 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Computing Systems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pPr>
              <a:spcBef>
                <a:spcPts val="0"/>
              </a:spcBef>
            </a:pPr>
            <a:r>
              <a:rPr lang="en-GB" sz="1200" b="1" dirty="0" smtClean="0">
                <a:solidFill>
                  <a:schemeClr val="bg1"/>
                </a:solidFill>
              </a:rPr>
              <a:t>(no calculators allowed)</a:t>
            </a:r>
          </a:p>
          <a:p>
            <a:pPr>
              <a:spcBef>
                <a:spcPts val="0"/>
              </a:spcBef>
            </a:pP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29758" y="903040"/>
            <a:ext cx="4428492" cy="93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>
                <a:solidFill>
                  <a:schemeClr val="tx1"/>
                </a:solidFill>
              </a:rPr>
              <a:t>OCR </a:t>
            </a:r>
            <a:r>
              <a:rPr lang="en-GB" sz="6400" b="1" dirty="0" smtClean="0">
                <a:solidFill>
                  <a:schemeClr val="tx1"/>
                </a:solidFill>
              </a:rPr>
              <a:t>Component 02</a:t>
            </a:r>
          </a:p>
          <a:p>
            <a:r>
              <a:rPr lang="en-GB" sz="5600" b="1" dirty="0">
                <a:solidFill>
                  <a:schemeClr val="accent3">
                    <a:lumMod val="50000"/>
                  </a:schemeClr>
                </a:solidFill>
              </a:rPr>
              <a:t>Computational Thinking, Algorithms &amp; </a:t>
            </a:r>
            <a:r>
              <a:rPr lang="en-GB" sz="5600" b="1" dirty="0" smtClean="0">
                <a:solidFill>
                  <a:schemeClr val="accent3">
                    <a:lumMod val="50000"/>
                  </a:schemeClr>
                </a:solidFill>
              </a:rPr>
              <a:t>Programming</a:t>
            </a:r>
          </a:p>
          <a:p>
            <a:r>
              <a:rPr lang="en-GB" sz="56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r>
              <a:rPr lang="en-GB" sz="4800" b="1" dirty="0">
                <a:solidFill>
                  <a:schemeClr val="bg1"/>
                </a:solidFill>
              </a:rPr>
              <a:t>(</a:t>
            </a:r>
            <a:r>
              <a:rPr lang="en-GB" sz="4800" b="1" dirty="0" smtClean="0">
                <a:solidFill>
                  <a:schemeClr val="bg1"/>
                </a:solidFill>
              </a:rPr>
              <a:t>no calculators allowed)</a:t>
            </a:r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07504" y="194066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1.1 </a:t>
            </a:r>
            <a:r>
              <a:rPr lang="en-GB" dirty="0"/>
              <a:t>– Systems </a:t>
            </a:r>
            <a:r>
              <a:rPr lang="en-GB" dirty="0" smtClean="0"/>
              <a:t>Architecture</a:t>
            </a:r>
            <a:endParaRPr lang="en-GB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7504" y="2405836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1.2 </a:t>
            </a:r>
            <a:r>
              <a:rPr lang="en-GB" dirty="0"/>
              <a:t>– Memory and storage </a:t>
            </a: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504" y="2885945"/>
            <a:ext cx="44644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1.3 </a:t>
            </a:r>
            <a:r>
              <a:rPr lang="en-GB" dirty="0"/>
              <a:t>– Computer networks, connections and protocols </a:t>
            </a: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07504" y="364502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1.4 – </a:t>
            </a:r>
            <a:r>
              <a:rPr lang="en-GB" dirty="0"/>
              <a:t>Network security </a:t>
            </a:r>
          </a:p>
        </p:txBody>
      </p:sp>
      <p:sp>
        <p:nvSpPr>
          <p:cNvPr id="11" name="TextBox 10">
            <a:hlinkClick r:id="rId6" action="ppaction://hlinksldjump"/>
          </p:cNvPr>
          <p:cNvSpPr txBox="1"/>
          <p:nvPr/>
        </p:nvSpPr>
        <p:spPr>
          <a:xfrm>
            <a:off x="107504" y="4139788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1.5 </a:t>
            </a:r>
            <a:r>
              <a:rPr lang="en-GB" dirty="0"/>
              <a:t>– Systems Software</a:t>
            </a:r>
          </a:p>
        </p:txBody>
      </p:sp>
      <p:sp>
        <p:nvSpPr>
          <p:cNvPr id="12" name="TextBox 11">
            <a:hlinkClick r:id="rId7" action="ppaction://hlinksldjump"/>
          </p:cNvPr>
          <p:cNvSpPr txBox="1"/>
          <p:nvPr/>
        </p:nvSpPr>
        <p:spPr>
          <a:xfrm>
            <a:off x="71500" y="4634552"/>
            <a:ext cx="44644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1.6 - </a:t>
            </a:r>
            <a:r>
              <a:rPr lang="en-GB" dirty="0"/>
              <a:t>Ethical, legal, cultural and environmental impacts of digital technology </a:t>
            </a:r>
          </a:p>
        </p:txBody>
      </p:sp>
      <p:sp>
        <p:nvSpPr>
          <p:cNvPr id="13" name="TextBox 12">
            <a:hlinkClick r:id="rId8" action="ppaction://hlinksldjump"/>
          </p:cNvPr>
          <p:cNvSpPr txBox="1"/>
          <p:nvPr/>
        </p:nvSpPr>
        <p:spPr>
          <a:xfrm>
            <a:off x="4629758" y="1930249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2.1 </a:t>
            </a:r>
            <a:r>
              <a:rPr lang="en-GB" dirty="0"/>
              <a:t>– Algorithms</a:t>
            </a:r>
          </a:p>
        </p:txBody>
      </p:sp>
      <p:sp>
        <p:nvSpPr>
          <p:cNvPr id="14" name="TextBox 13">
            <a:hlinkClick r:id="rId9" action="ppaction://hlinksldjump"/>
          </p:cNvPr>
          <p:cNvSpPr txBox="1"/>
          <p:nvPr/>
        </p:nvSpPr>
        <p:spPr>
          <a:xfrm>
            <a:off x="4629758" y="2390686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2.2 </a:t>
            </a:r>
            <a:r>
              <a:rPr lang="en-GB" dirty="0"/>
              <a:t>– Programming </a:t>
            </a:r>
            <a:r>
              <a:rPr lang="en-GB" dirty="0" smtClean="0"/>
              <a:t>fundamentals</a:t>
            </a:r>
            <a:endParaRPr lang="en-GB" dirty="0"/>
          </a:p>
        </p:txBody>
      </p:sp>
      <p:sp>
        <p:nvSpPr>
          <p:cNvPr id="15" name="TextBox 14">
            <a:hlinkClick r:id="rId10" action="ppaction://hlinksldjump"/>
          </p:cNvPr>
          <p:cNvSpPr txBox="1"/>
          <p:nvPr/>
        </p:nvSpPr>
        <p:spPr>
          <a:xfrm>
            <a:off x="4629758" y="2851123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2.3 </a:t>
            </a:r>
            <a:r>
              <a:rPr lang="en-GB" dirty="0"/>
              <a:t>– Producing Robust Programs</a:t>
            </a:r>
          </a:p>
        </p:txBody>
      </p:sp>
      <p:sp>
        <p:nvSpPr>
          <p:cNvPr id="16" name="TextBox 15">
            <a:hlinkClick r:id="rId11" action="ppaction://hlinksldjump"/>
          </p:cNvPr>
          <p:cNvSpPr txBox="1"/>
          <p:nvPr/>
        </p:nvSpPr>
        <p:spPr>
          <a:xfrm>
            <a:off x="4629758" y="3311560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2.4 </a:t>
            </a:r>
            <a:r>
              <a:rPr lang="en-GB" dirty="0"/>
              <a:t>– Computational Logic</a:t>
            </a:r>
          </a:p>
        </p:txBody>
      </p:sp>
      <p:sp>
        <p:nvSpPr>
          <p:cNvPr id="17" name="TextBox 16">
            <a:hlinkClick r:id="rId12" action="ppaction://hlinksldjump"/>
          </p:cNvPr>
          <p:cNvSpPr txBox="1"/>
          <p:nvPr/>
        </p:nvSpPr>
        <p:spPr>
          <a:xfrm>
            <a:off x="4629758" y="3771997"/>
            <a:ext cx="442849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2.5 </a:t>
            </a:r>
            <a:r>
              <a:rPr lang="en-GB" dirty="0"/>
              <a:t>– Programming languages and Integrated Development Environments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6309320"/>
            <a:ext cx="895074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Credits: </a:t>
            </a:r>
          </a:p>
          <a:p>
            <a:pPr marL="228600" indent="-228600">
              <a:buAutoNum type="arabicPeriod"/>
            </a:pPr>
            <a:r>
              <a:rPr lang="en-GB" sz="800" dirty="0" smtClean="0">
                <a:hlinkClick r:id="rId13"/>
              </a:rPr>
              <a:t>Check </a:t>
            </a:r>
            <a:r>
              <a:rPr lang="en-GB" sz="800" dirty="0">
                <a:hlinkClick r:id="rId13"/>
              </a:rPr>
              <a:t>list ripped from OCR GCSE Computer Science J277 specification</a:t>
            </a:r>
            <a:endParaRPr lang="en-GB" sz="800" dirty="0"/>
          </a:p>
          <a:p>
            <a:pPr marL="228600" indent="-228600">
              <a:buAutoNum type="arabicPeriod"/>
            </a:pPr>
            <a:r>
              <a:rPr lang="en-GB" sz="800" dirty="0" smtClean="0"/>
              <a:t>Video tutorial links  from </a:t>
            </a:r>
            <a:r>
              <a:rPr lang="en-GB" sz="800" dirty="0" smtClean="0">
                <a:hlinkClick r:id="rId14"/>
              </a:rPr>
              <a:t>craigndave.org 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299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/>
              <a:t>1.4 – Network security </a:t>
            </a:r>
            <a:r>
              <a:rPr lang="en-GB" sz="32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981030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2000" b="1" baseline="-9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1.4.1 Threats to computer systems and networks </a:t>
                      </a:r>
                      <a:endParaRPr lang="en-GB" sz="2000" baseline="-9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392">
                <a:tc>
                  <a:txBody>
                    <a:bodyPr/>
                    <a:lstStyle/>
                    <a:p>
                      <a:r>
                        <a:rPr lang="en-GB" sz="2000" b="1" baseline="-9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Forms of attack: </a:t>
                      </a:r>
                      <a:endParaRPr lang="en-GB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latin typeface="+mn-lt"/>
                        </a:rPr>
                        <a:t>Malware 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2000" baseline="-9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Social engineering, e.g. phishing, people as the ‘weak point’ </a:t>
                      </a:r>
                      <a:endParaRPr lang="en-GB" sz="2000" baseline="-9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latin typeface="+mn-lt"/>
                        </a:rPr>
                        <a:t>people as the ‘weak point’ in secure systems (social engineering)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latin typeface="+mn-lt"/>
                        </a:rPr>
                        <a:t>Brute-Force </a:t>
                      </a:r>
                      <a:r>
                        <a:rPr lang="en-GB" sz="1400" dirty="0" smtClean="0">
                          <a:latin typeface="+mn-lt"/>
                        </a:rPr>
                        <a:t>attacks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latin typeface="+mn-lt"/>
                        </a:rPr>
                        <a:t>Denial </a:t>
                      </a:r>
                      <a:r>
                        <a:rPr lang="en-GB" sz="1400" dirty="0" smtClean="0">
                          <a:latin typeface="+mn-lt"/>
                        </a:rPr>
                        <a:t>of service </a:t>
                      </a:r>
                      <a:r>
                        <a:rPr lang="en-GB" sz="1400" dirty="0" smtClean="0">
                          <a:latin typeface="+mn-lt"/>
                        </a:rPr>
                        <a:t>attacks 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latin typeface="+mn-lt"/>
                        </a:rPr>
                        <a:t>Data </a:t>
                      </a:r>
                      <a:r>
                        <a:rPr lang="en-GB" sz="1400" dirty="0" smtClean="0">
                          <a:latin typeface="+mn-lt"/>
                        </a:rPr>
                        <a:t>interception and theft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latin typeface="+mn-lt"/>
                        </a:rPr>
                        <a:t>The </a:t>
                      </a:r>
                      <a:r>
                        <a:rPr lang="en-GB" sz="1400" dirty="0" smtClean="0">
                          <a:latin typeface="+mn-lt"/>
                        </a:rPr>
                        <a:t>concept of SQL injection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1.4.2 Identifying and preventing vulnerabilities 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Common prevention methods: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Penetration testing </a:t>
                      </a:r>
                      <a:endParaRPr lang="en-GB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Anti-malware software </a:t>
                      </a:r>
                      <a:endParaRPr lang="en-GB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Firewalls </a:t>
                      </a:r>
                      <a:endParaRPr lang="en-GB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User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access levels </a:t>
                      </a:r>
                      <a:endParaRPr lang="en-GB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Passwords </a:t>
                      </a:r>
                      <a:endParaRPr lang="en-GB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Encryption </a:t>
                      </a:r>
                      <a:endParaRPr lang="en-GB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Physical security 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728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728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728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4928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4928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4928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links: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://student.craigndave.org/videos/slr1-4-network-security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5965075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293978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8374098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/>
              <a:t>1.5 – Systems software </a:t>
            </a:r>
            <a:r>
              <a:rPr lang="en-GB" sz="32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356710"/>
              </p:ext>
            </p:extLst>
          </p:nvPr>
        </p:nvGraphicFramePr>
        <p:xfrm>
          <a:off x="179512" y="736808"/>
          <a:ext cx="8784975" cy="426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1.5.1 Operating systems </a:t>
                      </a:r>
                      <a:endParaRPr lang="en-GB" sz="12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The purpose and functionality of operating systems: </a:t>
                      </a:r>
                      <a:endParaRPr lang="en-GB" sz="120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User </a:t>
                      </a:r>
                      <a:r>
                        <a:rPr lang="en-GB" sz="1200" dirty="0" smtClean="0"/>
                        <a:t>interface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Memory management</a:t>
                      </a:r>
                      <a:r>
                        <a:rPr lang="en-GB" sz="1200" baseline="0" dirty="0" smtClean="0"/>
                        <a:t> and </a:t>
                      </a:r>
                      <a:r>
                        <a:rPr lang="en-GB" sz="1200" dirty="0" smtClean="0"/>
                        <a:t>multitasking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Peripheral </a:t>
                      </a:r>
                      <a:r>
                        <a:rPr lang="en-GB" sz="1200" dirty="0" smtClean="0"/>
                        <a:t>management and drivers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User </a:t>
                      </a:r>
                      <a:r>
                        <a:rPr lang="en-GB" sz="1200" dirty="0" smtClean="0"/>
                        <a:t>management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File </a:t>
                      </a:r>
                      <a:r>
                        <a:rPr lang="en-GB" sz="1200" dirty="0" smtClean="0"/>
                        <a:t>management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1.5.2 Utility software </a:t>
                      </a:r>
                      <a:endParaRPr lang="en-GB" sz="12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purpose and functionality of utility software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Utility system software: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Encryption </a:t>
                      </a:r>
                      <a:r>
                        <a:rPr lang="en-GB" sz="1200" dirty="0" smtClean="0"/>
                        <a:t>software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Defragmentation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Data </a:t>
                      </a:r>
                      <a:r>
                        <a:rPr lang="en-GB" sz="1200" dirty="0" smtClean="0"/>
                        <a:t>compression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</a:t>
            </a:r>
            <a:r>
              <a:rPr lang="en-GB" dirty="0" smtClean="0"/>
              <a:t>: </a:t>
            </a:r>
            <a:r>
              <a:rPr lang="en-GB" dirty="0">
                <a:hlinkClick r:id="rId2"/>
              </a:rPr>
              <a:t>https://student.craigndave.org/videos/slr1-5-systems-software</a:t>
            </a:r>
            <a:endParaRPr lang="en-GB" dirty="0"/>
          </a:p>
        </p:txBody>
      </p:sp>
      <p:pic>
        <p:nvPicPr>
          <p:cNvPr id="64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286000" y="849334"/>
            <a:ext cx="20911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1.5.1 Operating systems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purpose and functionality of operating systems: 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User interface 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Memory management and multitasking 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Peripheral management and drivers 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User management </a:t>
            </a:r>
          </a:p>
          <a:p>
            <a:r>
              <a:rPr lang="en-GB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File management </a:t>
            </a:r>
          </a:p>
          <a:p>
            <a:endParaRPr lang="en-GB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400" b="1" dirty="0"/>
              <a:t>1.5.2 Utility software </a:t>
            </a:r>
            <a:r>
              <a:rPr lang="en-GB" sz="1400" dirty="0"/>
              <a:t>	</a:t>
            </a:r>
          </a:p>
          <a:p>
            <a:r>
              <a:rPr lang="en-GB" sz="1400" dirty="0"/>
              <a:t>¨ The purpose and functionality of utility software </a:t>
            </a:r>
          </a:p>
          <a:p>
            <a:r>
              <a:rPr lang="en-GB" sz="1400" dirty="0"/>
              <a:t>¨ Utility system software: </a:t>
            </a:r>
          </a:p>
          <a:p>
            <a:r>
              <a:rPr lang="en-GB" sz="1400" dirty="0"/>
              <a:t>o Encryption software </a:t>
            </a:r>
          </a:p>
          <a:p>
            <a:r>
              <a:rPr lang="en-GB" sz="1400" dirty="0"/>
              <a:t>o Defragmentation </a:t>
            </a:r>
          </a:p>
          <a:p>
            <a:r>
              <a:rPr lang="en-GB" sz="1400" dirty="0"/>
              <a:t>o Data compression 	</a:t>
            </a:r>
          </a:p>
          <a:p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37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400" b="1" dirty="0"/>
              <a:t>1.6 – Ethical, legal, cultural and environmental </a:t>
            </a:r>
            <a:r>
              <a:rPr lang="en-GB" sz="2400" b="1" dirty="0" smtClean="0"/>
              <a:t>concerns</a:t>
            </a:r>
            <a:endParaRPr lang="en-GB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191012"/>
              </p:ext>
            </p:extLst>
          </p:nvPr>
        </p:nvGraphicFramePr>
        <p:xfrm>
          <a:off x="179512" y="736808"/>
          <a:ext cx="8784975" cy="3962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1.6.1 Ethical, legal, cultural and environmental impact </a:t>
                      </a:r>
                      <a:endParaRPr lang="en-GB" sz="12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Impacts of digital technology on wider society including: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Ethical </a:t>
                      </a:r>
                      <a:r>
                        <a:rPr lang="en-GB" sz="1200" dirty="0" smtClean="0"/>
                        <a:t>issues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Legal </a:t>
                      </a:r>
                      <a:r>
                        <a:rPr lang="en-GB" sz="1200" dirty="0" smtClean="0"/>
                        <a:t>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Cultural </a:t>
                      </a:r>
                      <a:r>
                        <a:rPr lang="en-GB" sz="1200" dirty="0" smtClean="0"/>
                        <a:t>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Environmental </a:t>
                      </a:r>
                      <a:r>
                        <a:rPr lang="en-GB" sz="1200" dirty="0" smtClean="0"/>
                        <a:t>issues.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Privacy </a:t>
                      </a:r>
                      <a:r>
                        <a:rPr lang="en-GB" sz="1200" dirty="0" smtClean="0"/>
                        <a:t>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Legislation relevant to Computer Science: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Data Protection Act </a:t>
                      </a:r>
                      <a:r>
                        <a:rPr lang="en-GB" sz="1200" dirty="0" smtClean="0"/>
                        <a:t>2018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Computer Misuse Act 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Copyright Designs and Patents Act 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Software licences (i.e. open source and proprietary) 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0527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0527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0527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4137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3824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8780" y="13824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71733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68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6882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02093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19953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199411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3245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3018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29995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6281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60831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6057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29317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291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29116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23536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22125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21748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53897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5277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5233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38425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3834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382916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14618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1406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13500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4497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4471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44084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>
                <a:hlinkClick r:id="rId2"/>
              </a:rPr>
              <a:t>https://student.craigndave.org/videos/slr1-6-ethical-legal-cultural-and-environmental-concerns</a:t>
            </a:r>
            <a:endParaRPr lang="en-GB" dirty="0"/>
          </a:p>
        </p:txBody>
      </p:sp>
      <p:pic>
        <p:nvPicPr>
          <p:cNvPr id="58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24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858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b="1" dirty="0"/>
              <a:t>Content of Computational thinking, algorithms and programming (J277/02)</a:t>
            </a:r>
            <a:endParaRPr lang="en-GB" sz="3200" b="1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2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16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2.1 – </a:t>
            </a:r>
            <a:r>
              <a:rPr lang="en-GB" sz="3200" b="1" dirty="0" smtClean="0"/>
              <a:t>Algorithms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24127"/>
              </p:ext>
            </p:extLst>
          </p:nvPr>
        </p:nvGraphicFramePr>
        <p:xfrm>
          <a:off x="179512" y="736808"/>
          <a:ext cx="8784975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2.1.1 Computational thinking </a:t>
                      </a:r>
                      <a:endParaRPr lang="en-GB" sz="1400" b="1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Principles of computational thinking: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Abstraction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Decomposition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Algorithmic </a:t>
                      </a:r>
                      <a:r>
                        <a:rPr lang="en-GB" sz="1400" dirty="0" smtClean="0"/>
                        <a:t>thinking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2.1.2 Designing, creating and refining algorithms </a:t>
                      </a:r>
                      <a:r>
                        <a:rPr lang="en-GB" sz="1400" dirty="0" smtClean="0"/>
                        <a:t>	</a:t>
                      </a:r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 Identify the inputs, processes, and outputs for a problem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Structure diagrams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Create, interpret, correct, complete, and refine algorithms using: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Pseudocode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Flowcharts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Reference language/high-level programming language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0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Identify common errors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Trace tables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/>
              <a:t>link: </a:t>
            </a:r>
            <a:r>
              <a:rPr lang="en-GB" dirty="0">
                <a:hlinkClick r:id="rId2"/>
              </a:rPr>
              <a:t>https://student.craigndave.org/videos/slr2-1-algorithms</a:t>
            </a:r>
            <a:endParaRPr lang="en-GB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357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2.1 – </a:t>
            </a:r>
            <a:r>
              <a:rPr lang="en-GB" sz="3200" b="1" dirty="0" smtClean="0"/>
              <a:t>Algorithms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336651"/>
              </p:ext>
            </p:extLst>
          </p:nvPr>
        </p:nvGraphicFramePr>
        <p:xfrm>
          <a:off x="179512" y="736808"/>
          <a:ext cx="8784975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2.1.3 Searching and sorting algorithms </a:t>
                      </a:r>
                      <a:endParaRPr lang="en-GB" sz="1400" b="1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Standard searching algorithms: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Binary search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Linear search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 Standard sorting algorithms: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Bubble sort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Merge sort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Insertion sort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/>
              <a:t>link: </a:t>
            </a:r>
            <a:r>
              <a:rPr lang="en-GB" dirty="0">
                <a:hlinkClick r:id="rId2"/>
              </a:rPr>
              <a:t>https://student.craigndave.org/videos/slr2-1-algorithms</a:t>
            </a:r>
            <a:endParaRPr lang="en-GB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585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2.2 – Programming fundamentals </a:t>
            </a:r>
            <a:r>
              <a:rPr lang="en-GB" sz="32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6328"/>
              </p:ext>
            </p:extLst>
          </p:nvPr>
        </p:nvGraphicFramePr>
        <p:xfrm>
          <a:off x="179512" y="861784"/>
          <a:ext cx="8784975" cy="530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2.2.1 Programming fundamentals </a:t>
                      </a:r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The use of variables, constants, operators, inputs, outputs and assignments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use of the three basic programming constructs used to control the flow of a program: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sequence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selection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iteration (count and condition controlled loops)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The common arithmetic operators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The common Boolean operators AND, OR and NOT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2.2.2 Data types </a:t>
                      </a:r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The use of data types: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Integer / Whole number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Real /</a:t>
                      </a:r>
                      <a:r>
                        <a:rPr lang="en-GB" sz="1400" baseline="0" dirty="0" smtClean="0"/>
                        <a:t> Float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Boolean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Character and string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79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Casting 	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6288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6288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6288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21328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21328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21328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5632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5632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5632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865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865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865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31684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31684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31684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4710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4710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4710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7736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7736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7736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40762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40762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40762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43788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43788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43788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6814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6814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6814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9840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9840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9840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52866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52866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52866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link: </a:t>
            </a:r>
            <a:r>
              <a:rPr lang="en-GB" dirty="0">
                <a:hlinkClick r:id="rId2"/>
              </a:rPr>
              <a:t>https://student.craigndave.org/videos/slr2-2-programming-fundementals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9003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9003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9003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817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2.2 – Programming fundamentals </a:t>
            </a:r>
            <a:r>
              <a:rPr lang="en-GB" sz="32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479296"/>
              </p:ext>
            </p:extLst>
          </p:nvPr>
        </p:nvGraphicFramePr>
        <p:xfrm>
          <a:off x="179512" y="861784"/>
          <a:ext cx="8784975" cy="438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</a:t>
                      </a:r>
                      <a:r>
                        <a:rPr lang="en-GB" sz="1400" dirty="0" smtClean="0"/>
                        <a:t>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2.2.3 Additional programming techniques </a:t>
                      </a:r>
                      <a:r>
                        <a:rPr lang="en-GB" sz="1400" dirty="0" smtClean="0"/>
                        <a:t>	</a:t>
                      </a:r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use of basic string manipulation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use of basic file handling operations: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Open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Read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Write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Close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use of records to store data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use of SQL to search for data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use of arrays (or equivalent) when solving problems, including both one-dimensional (1D) and two-dimensional arrays (2D)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How to use sub programs (functions and procedures) to produce structured code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Random number generation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8080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8080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8080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116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116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116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41869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41869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41869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72130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72130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72130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0239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0239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02390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3265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3265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3265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291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291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6291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40770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40770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40770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6009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6009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6009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8047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8047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8047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link: </a:t>
            </a:r>
            <a:r>
              <a:rPr lang="en-GB" dirty="0">
                <a:hlinkClick r:id="rId2"/>
              </a:rPr>
              <a:t>https://student.craigndave.org/videos/slr2-2-programming-fundementals</a:t>
            </a:r>
            <a:endParaRPr lang="en-GB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57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2.3 – Producing robust programs </a:t>
            </a:r>
            <a:r>
              <a:rPr lang="en-GB" sz="32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48146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</a:t>
                      </a:r>
                      <a:r>
                        <a:rPr lang="en-GB" sz="1400" dirty="0" smtClean="0"/>
                        <a:t>Science   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2.3.1 Defensive design  / 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Defensive design considerations: </a:t>
                      </a:r>
                      <a:endParaRPr lang="en-GB" sz="1400" b="0" dirty="0" smtClean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Anticipating misuse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24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Authentication 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Input validation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Maintainability: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Use of sub programs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Naming conventions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Indentation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Commenting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2.3.2 Testing  / </a:t>
                      </a:r>
                      <a:r>
                        <a:rPr lang="en-GB" sz="1400" dirty="0" smtClean="0"/>
                        <a:t>The purpose of testing </a:t>
                      </a:r>
                      <a:endParaRPr lang="en-GB" sz="1400" b="1" dirty="0" smtClean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Types of testing: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Iterative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Final/terminal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Identify syntax and logic errors 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Selecting and using suitable test data: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Normal </a:t>
                      </a:r>
                      <a:r>
                        <a:rPr lang="en-GB" sz="1400" dirty="0" smtClean="0"/>
                        <a:t>/ Valid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Boundary </a:t>
                      </a:r>
                      <a:r>
                        <a:rPr lang="en-GB" sz="1400" dirty="0" smtClean="0"/>
                        <a:t>/ Extreme</a:t>
                      </a:r>
                      <a:endParaRPr lang="en-GB" sz="14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US" sz="1400" dirty="0" smtClean="0"/>
                        <a:t>Invalid / Erroneous</a:t>
                      </a:r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2427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Refining algorithms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64627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</a:t>
            </a:r>
            <a:r>
              <a:rPr lang="en-GB" dirty="0" smtClean="0"/>
              <a:t>: </a:t>
            </a:r>
            <a:r>
              <a:rPr lang="en-GB" dirty="0">
                <a:hlinkClick r:id="rId2"/>
              </a:rPr>
              <a:t>https://student.craigndave.org/videos/slr2-3-producing-robust-programs</a:t>
            </a:r>
            <a:endParaRPr lang="en-GB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5965075" y="53575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7293978" y="53575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8374098" y="53575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5965075" y="56455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7293978" y="56455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8374098" y="56455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5965075" y="597250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7293978" y="597250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8374098" y="597250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5965075" y="629823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7293978" y="629823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8374098" y="629823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5965075" y="658626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7293978" y="658626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8374098" y="658626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23528" y="4869160"/>
            <a:ext cx="8266594" cy="369332"/>
          </a:xfrm>
          <a:prstGeom prst="rect">
            <a:avLst/>
          </a:prstGeom>
          <a:solidFill>
            <a:srgbClr val="ADB3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Truth Tables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/>
              <a:t>2.4 – Boolean </a:t>
            </a:r>
            <a:r>
              <a:rPr lang="en-GB" sz="3200" b="1" dirty="0" smtClean="0"/>
              <a:t>logic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04125"/>
              </p:ext>
            </p:extLst>
          </p:nvPr>
        </p:nvGraphicFramePr>
        <p:xfrm>
          <a:off x="179512" y="736808"/>
          <a:ext cx="8784975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2.4.1 Boolean logic </a:t>
                      </a:r>
                      <a:endParaRPr lang="en-GB" sz="1400" b="1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Simple logic diagrams using the operators AND, OR and NOT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Truth tables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Combining Boolean operators using AND, OR and NOT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Applying logical operators in truth tables to solve problems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</a:t>
            </a:r>
            <a:r>
              <a:rPr lang="en-GB" dirty="0" smtClean="0"/>
              <a:t>: </a:t>
            </a:r>
            <a:r>
              <a:rPr lang="en-GB" dirty="0">
                <a:hlinkClick r:id="rId2"/>
              </a:rPr>
              <a:t>https://student.craigndave.org/videos/slr2-4-boolean-logic</a:t>
            </a:r>
            <a:endParaRPr lang="en-GB" dirty="0"/>
          </a:p>
        </p:txBody>
      </p:sp>
      <p:pic>
        <p:nvPicPr>
          <p:cNvPr id="46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6"/>
          <a:srcRect b="46790"/>
          <a:stretch/>
        </p:blipFill>
        <p:spPr>
          <a:xfrm>
            <a:off x="1837146" y="2703689"/>
            <a:ext cx="5456832" cy="216547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6"/>
          <a:srcRect t="64137" r="62727" b="510"/>
          <a:stretch/>
        </p:blipFill>
        <p:spPr>
          <a:xfrm>
            <a:off x="323528" y="5229200"/>
            <a:ext cx="2108845" cy="149175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/>
          <a:srcRect l="37273" t="64135" r="25819" b="511"/>
          <a:stretch/>
        </p:blipFill>
        <p:spPr>
          <a:xfrm>
            <a:off x="3527882" y="5229200"/>
            <a:ext cx="2088233" cy="149175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6"/>
          <a:srcRect l="74181" t="64136" r="1637" b="10750"/>
          <a:stretch/>
        </p:blipFill>
        <p:spPr>
          <a:xfrm>
            <a:off x="7221969" y="5229200"/>
            <a:ext cx="1368153" cy="105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92247"/>
              </p:ext>
            </p:extLst>
          </p:nvPr>
        </p:nvGraphicFramePr>
        <p:xfrm>
          <a:off x="179512" y="736808"/>
          <a:ext cx="8784975" cy="59668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b="1" dirty="0" smtClean="0"/>
                        <a:t>1.1.1 Architecture of the CPU</a:t>
                      </a:r>
                      <a:endParaRPr lang="en-GB" sz="20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9A5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purpose of the CPU: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The fetch-execute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Common CPU components and their function: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ALU (Arithmetic Logic Unit)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CU (Control Unit)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Cache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Registers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Von Neumann architecture: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MAR (Memory Address Register)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072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MDR (Memory Data Register)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Program Counter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Accumulator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800" b="1" dirty="0" smtClean="0"/>
                        <a:t>1.1.2 CPU performance</a:t>
                      </a:r>
                      <a:endParaRPr lang="en-GB" sz="18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9A5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 How common characteristics of CPUs affect their performance: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Clock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b="0" dirty="0" smtClean="0"/>
                        <a:t>Cache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Number of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1.1 – Systems Architecture</a:t>
            </a:r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5965075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460432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9531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9531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460432" y="179531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1058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1058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460432" y="21058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4163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4163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460432" y="24163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7269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7269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460432" y="27269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0374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0374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460432" y="30374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3479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3479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460432" y="33479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585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585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460432" y="36585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9690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9690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460432" y="39690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27959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27959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460432" y="427959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901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901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460432" y="45901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006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006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460432" y="49006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2173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2173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460432" y="552173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3226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3226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460432" y="583226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61428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61428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460432" y="61428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460432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link: 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student.craigndave.org/videos/slr1-1-systems-architecture</a:t>
            </a:r>
            <a:endParaRPr lang="en-GB" dirty="0" smtClean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4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5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en-GB" sz="2000" b="1" dirty="0"/>
              <a:t>2.5 – Programming languages and Integrated Development Environments </a:t>
            </a: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43784"/>
              </p:ext>
            </p:extLst>
          </p:nvPr>
        </p:nvGraphicFramePr>
        <p:xfrm>
          <a:off x="179512" y="736808"/>
          <a:ext cx="8784975" cy="438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</a:t>
                      </a:r>
                      <a:r>
                        <a:rPr lang="en-GB" sz="1400" dirty="0" smtClean="0"/>
                        <a:t>Science</a:t>
                      </a:r>
                      <a:r>
                        <a:rPr lang="en-GB" sz="1400" baseline="0" dirty="0" smtClean="0"/>
                        <a:t> J277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2.5.1 Languages </a:t>
                      </a:r>
                      <a:endParaRPr lang="en-GB" sz="1400" b="1" dirty="0" smtClean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Characteristics and purpose of different levels of programming language: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High-level languages 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Low-level languages </a:t>
                      </a:r>
                      <a:endParaRPr lang="en-GB" sz="14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The purpose of translators 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The characteristics of a compiler and an interpreter</a:t>
                      </a:r>
                      <a:endParaRPr lang="en-GB" sz="1400" b="1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2.5.2 The Integrated Development Environment (IDE) </a:t>
                      </a:r>
                      <a:endParaRPr lang="en-GB" sz="1400" b="1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Common tools and facilities available in an Integrated Development Environment (IDE):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Editors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Error diagnostics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Run-time environment </a:t>
                      </a:r>
                      <a:endParaRPr lang="en-GB" sz="1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Translators </a:t>
                      </a:r>
                      <a:endParaRPr lang="en-GB" sz="14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8988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8988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8988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222286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222286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222286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4928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4928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4928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8169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8169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8169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35190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35190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35190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915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915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915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422108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422108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422108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https://student.craigndave.org/videos/slr2-5-programming-languages-and-ides</a:t>
            </a:r>
            <a:endParaRPr lang="en-GB" dirty="0"/>
          </a:p>
        </p:txBody>
      </p:sp>
      <p:pic>
        <p:nvPicPr>
          <p:cNvPr id="49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965075" y="452712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293978" y="452712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8374098" y="452712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965075" y="48331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293978" y="48331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8374098" y="48331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50746" cy="7200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OCR GCSE Computer Science Revision Checklist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4464496" cy="936104"/>
          </a:xfr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</a:rPr>
              <a:t>OCR </a:t>
            </a:r>
            <a:r>
              <a:rPr lang="en-GB" sz="1600" b="1" dirty="0" smtClean="0">
                <a:solidFill>
                  <a:schemeClr val="tx1"/>
                </a:solidFill>
              </a:rPr>
              <a:t>Component 01 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Computing Systems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pPr>
              <a:spcBef>
                <a:spcPts val="0"/>
              </a:spcBef>
            </a:pPr>
            <a:r>
              <a:rPr lang="en-GB" sz="1200" b="1" dirty="0" smtClean="0">
                <a:solidFill>
                  <a:schemeClr val="bg1"/>
                </a:solidFill>
              </a:rPr>
              <a:t>(no calculators allowed)</a:t>
            </a:r>
          </a:p>
          <a:p>
            <a:pPr>
              <a:spcBef>
                <a:spcPts val="0"/>
              </a:spcBef>
            </a:pP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29758" y="903040"/>
            <a:ext cx="4428492" cy="93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>
                <a:solidFill>
                  <a:schemeClr val="tx1"/>
                </a:solidFill>
              </a:rPr>
              <a:t>OCR </a:t>
            </a:r>
            <a:r>
              <a:rPr lang="en-GB" sz="6400" b="1" dirty="0" smtClean="0">
                <a:solidFill>
                  <a:schemeClr val="tx1"/>
                </a:solidFill>
              </a:rPr>
              <a:t>Component 02</a:t>
            </a:r>
          </a:p>
          <a:p>
            <a:r>
              <a:rPr lang="en-GB" sz="5600" b="1" dirty="0">
                <a:solidFill>
                  <a:schemeClr val="accent3">
                    <a:lumMod val="50000"/>
                  </a:schemeClr>
                </a:solidFill>
              </a:rPr>
              <a:t>Computational Thinking, Algorithms &amp; </a:t>
            </a:r>
            <a:r>
              <a:rPr lang="en-GB" sz="5600" b="1" dirty="0" smtClean="0">
                <a:solidFill>
                  <a:schemeClr val="accent3">
                    <a:lumMod val="50000"/>
                  </a:schemeClr>
                </a:solidFill>
              </a:rPr>
              <a:t>Programming</a:t>
            </a:r>
          </a:p>
          <a:p>
            <a:r>
              <a:rPr lang="en-GB" sz="56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r>
              <a:rPr lang="en-GB" sz="4800" b="1" dirty="0">
                <a:solidFill>
                  <a:schemeClr val="bg1"/>
                </a:solidFill>
              </a:rPr>
              <a:t>(</a:t>
            </a:r>
            <a:r>
              <a:rPr lang="en-GB" sz="4800" b="1" dirty="0" smtClean="0">
                <a:solidFill>
                  <a:schemeClr val="bg1"/>
                </a:solidFill>
              </a:rPr>
              <a:t>no calculators allowed)</a:t>
            </a:r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hlinkClick r:id="rId2"/>
          </p:cNvPr>
          <p:cNvSpPr txBox="1"/>
          <p:nvPr/>
        </p:nvSpPr>
        <p:spPr>
          <a:xfrm>
            <a:off x="165262" y="256490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1.1 </a:t>
            </a:r>
            <a:r>
              <a:rPr lang="en-GB" dirty="0"/>
              <a:t>– Systems </a:t>
            </a:r>
            <a:r>
              <a:rPr lang="en-GB" dirty="0" smtClean="0"/>
              <a:t>Architecture</a:t>
            </a:r>
            <a:endParaRPr lang="en-GB" dirty="0"/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165262" y="3030076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1.2 </a:t>
            </a:r>
            <a:r>
              <a:rPr lang="en-GB" dirty="0"/>
              <a:t>– Memory and storage </a:t>
            </a:r>
          </a:p>
        </p:txBody>
      </p:sp>
      <p:sp>
        <p:nvSpPr>
          <p:cNvPr id="8" name="TextBox 7">
            <a:hlinkClick r:id="rId4"/>
          </p:cNvPr>
          <p:cNvSpPr txBox="1"/>
          <p:nvPr/>
        </p:nvSpPr>
        <p:spPr>
          <a:xfrm>
            <a:off x="165262" y="3510185"/>
            <a:ext cx="44644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1.3 </a:t>
            </a:r>
            <a:r>
              <a:rPr lang="en-GB" dirty="0"/>
              <a:t>– Computer networks, connections and protocols </a:t>
            </a:r>
          </a:p>
        </p:txBody>
      </p:sp>
      <p:sp>
        <p:nvSpPr>
          <p:cNvPr id="9" name="TextBox 8">
            <a:hlinkClick r:id="rId5"/>
          </p:cNvPr>
          <p:cNvSpPr txBox="1"/>
          <p:nvPr/>
        </p:nvSpPr>
        <p:spPr>
          <a:xfrm>
            <a:off x="165262" y="426926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1.4 – </a:t>
            </a:r>
            <a:r>
              <a:rPr lang="en-GB" dirty="0"/>
              <a:t>Network security </a:t>
            </a:r>
          </a:p>
        </p:txBody>
      </p:sp>
      <p:sp>
        <p:nvSpPr>
          <p:cNvPr id="11" name="TextBox 10">
            <a:hlinkClick r:id="rId6"/>
          </p:cNvPr>
          <p:cNvSpPr txBox="1"/>
          <p:nvPr/>
        </p:nvSpPr>
        <p:spPr>
          <a:xfrm>
            <a:off x="165262" y="4764028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1.5 </a:t>
            </a:r>
            <a:r>
              <a:rPr lang="en-GB" dirty="0"/>
              <a:t>– Systems Software</a:t>
            </a:r>
          </a:p>
        </p:txBody>
      </p:sp>
      <p:sp>
        <p:nvSpPr>
          <p:cNvPr id="12" name="TextBox 11">
            <a:hlinkClick r:id="rId7"/>
          </p:cNvPr>
          <p:cNvSpPr txBox="1"/>
          <p:nvPr/>
        </p:nvSpPr>
        <p:spPr>
          <a:xfrm>
            <a:off x="129258" y="5258792"/>
            <a:ext cx="44644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1.6 - </a:t>
            </a:r>
            <a:r>
              <a:rPr lang="en-GB" dirty="0"/>
              <a:t>Ethical, legal, cultural and environmental impacts of digital technology </a:t>
            </a:r>
          </a:p>
        </p:txBody>
      </p:sp>
      <p:sp>
        <p:nvSpPr>
          <p:cNvPr id="13" name="TextBox 12">
            <a:hlinkClick r:id="rId8"/>
          </p:cNvPr>
          <p:cNvSpPr txBox="1"/>
          <p:nvPr/>
        </p:nvSpPr>
        <p:spPr>
          <a:xfrm>
            <a:off x="4687516" y="2554489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2.1 </a:t>
            </a:r>
            <a:r>
              <a:rPr lang="en-GB" dirty="0"/>
              <a:t>– Algorithms</a:t>
            </a:r>
          </a:p>
        </p:txBody>
      </p:sp>
      <p:sp>
        <p:nvSpPr>
          <p:cNvPr id="14" name="TextBox 13">
            <a:hlinkClick r:id="rId9"/>
          </p:cNvPr>
          <p:cNvSpPr txBox="1"/>
          <p:nvPr/>
        </p:nvSpPr>
        <p:spPr>
          <a:xfrm>
            <a:off x="4687516" y="3014926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2.2 </a:t>
            </a:r>
            <a:r>
              <a:rPr lang="en-GB" dirty="0"/>
              <a:t>– Programming </a:t>
            </a:r>
            <a:r>
              <a:rPr lang="en-GB" dirty="0" smtClean="0"/>
              <a:t>fundamentals</a:t>
            </a:r>
            <a:endParaRPr lang="en-GB" dirty="0"/>
          </a:p>
        </p:txBody>
      </p:sp>
      <p:sp>
        <p:nvSpPr>
          <p:cNvPr id="15" name="TextBox 14">
            <a:hlinkClick r:id="rId10"/>
          </p:cNvPr>
          <p:cNvSpPr txBox="1"/>
          <p:nvPr/>
        </p:nvSpPr>
        <p:spPr>
          <a:xfrm>
            <a:off x="4687516" y="3475363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2.3 </a:t>
            </a:r>
            <a:r>
              <a:rPr lang="en-GB" dirty="0"/>
              <a:t>– Producing Robust Programs</a:t>
            </a:r>
          </a:p>
        </p:txBody>
      </p:sp>
      <p:sp>
        <p:nvSpPr>
          <p:cNvPr id="16" name="TextBox 15">
            <a:hlinkClick r:id="rId11"/>
          </p:cNvPr>
          <p:cNvSpPr txBox="1"/>
          <p:nvPr/>
        </p:nvSpPr>
        <p:spPr>
          <a:xfrm>
            <a:off x="4687516" y="3935800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2.4 </a:t>
            </a:r>
            <a:r>
              <a:rPr lang="en-GB" dirty="0"/>
              <a:t>– Computational Logic</a:t>
            </a:r>
          </a:p>
        </p:txBody>
      </p:sp>
      <p:sp>
        <p:nvSpPr>
          <p:cNvPr id="17" name="TextBox 16">
            <a:hlinkClick r:id="rId12"/>
          </p:cNvPr>
          <p:cNvSpPr txBox="1"/>
          <p:nvPr/>
        </p:nvSpPr>
        <p:spPr>
          <a:xfrm>
            <a:off x="4687516" y="4396237"/>
            <a:ext cx="442849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2.5 </a:t>
            </a:r>
            <a:r>
              <a:rPr lang="en-GB" dirty="0"/>
              <a:t>– Programming languages and Integrated Development Environments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6309320"/>
            <a:ext cx="8950746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Credits: </a:t>
            </a:r>
          </a:p>
          <a:p>
            <a:pPr marL="228600" indent="-228600">
              <a:buAutoNum type="arabicPeriod"/>
            </a:pPr>
            <a:r>
              <a:rPr lang="en-GB" sz="800" dirty="0" smtClean="0">
                <a:hlinkClick r:id="rId13"/>
              </a:rPr>
              <a:t>Check </a:t>
            </a:r>
            <a:r>
              <a:rPr lang="en-GB" sz="800" dirty="0">
                <a:hlinkClick r:id="rId13"/>
              </a:rPr>
              <a:t>list ripped from OCR GCSE Computer Science J277 specification</a:t>
            </a:r>
            <a:endParaRPr lang="en-GB" sz="800" dirty="0"/>
          </a:p>
          <a:p>
            <a:pPr marL="228600" indent="-228600">
              <a:buAutoNum type="arabicPeriod"/>
            </a:pPr>
            <a:r>
              <a:rPr lang="en-GB" sz="800" dirty="0" smtClean="0"/>
              <a:t>Video tutorial links  from </a:t>
            </a:r>
            <a:r>
              <a:rPr lang="en-GB" sz="800" dirty="0" smtClean="0">
                <a:hlinkClick r:id="rId14"/>
              </a:rPr>
              <a:t>craigndave.org  </a:t>
            </a:r>
            <a:endParaRPr lang="en-GB" sz="800" dirty="0"/>
          </a:p>
        </p:txBody>
      </p:sp>
      <p:sp>
        <p:nvSpPr>
          <p:cNvPr id="7" name="Rectangle 6"/>
          <p:cNvSpPr/>
          <p:nvPr/>
        </p:nvSpPr>
        <p:spPr>
          <a:xfrm>
            <a:off x="129258" y="1417459"/>
            <a:ext cx="8928992" cy="1077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 smtClean="0"/>
              <a:t>Craig and Dave Video </a:t>
            </a:r>
            <a:r>
              <a:rPr lang="en-GB" sz="3200" dirty="0"/>
              <a:t>tutorial </a:t>
            </a:r>
            <a:r>
              <a:rPr lang="en-GB" sz="3200" dirty="0" smtClean="0"/>
              <a:t>links for each unit. </a:t>
            </a:r>
          </a:p>
          <a:p>
            <a:pPr algn="ctr"/>
            <a:r>
              <a:rPr lang="en-GB" sz="3200" dirty="0" smtClean="0"/>
              <a:t>Access to tutorial click the name of the unit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568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82981"/>
              </p:ext>
            </p:extLst>
          </p:nvPr>
        </p:nvGraphicFramePr>
        <p:xfrm>
          <a:off x="179512" y="736808"/>
          <a:ext cx="8784975" cy="131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2000" b="1" dirty="0" smtClean="0"/>
                        <a:t>1.1.3 Embedded systems</a:t>
                      </a:r>
                      <a:endParaRPr lang="en-GB" sz="20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9A5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purpose and characteristics of embedded systems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Examples of embedded systems </a:t>
                      </a:r>
                      <a:endParaRPr lang="en-GB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1.1 – Systems Architecture</a:t>
            </a:r>
            <a:endParaRPr lang="en-GB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5965075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460432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9531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9531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460432" y="179531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/>
              <a:t>Video tutorial link: </a:t>
            </a:r>
            <a:r>
              <a:rPr lang="en-GB" dirty="0">
                <a:hlinkClick r:id="rId3"/>
              </a:rPr>
              <a:t>https://student.craigndave.org/videos/slr1-1-systems-architecture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4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1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/>
              <a:t>1.2 – Memory and storage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872716"/>
              </p:ext>
            </p:extLst>
          </p:nvPr>
        </p:nvGraphicFramePr>
        <p:xfrm>
          <a:off x="179512" y="736808"/>
          <a:ext cx="8784975" cy="594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1.2.1 Primary storage (Memory)  / The need for primary storage </a:t>
                      </a:r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difference between RAM and ROM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purpose of ROM in a computer system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purpose of RAM in a computer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Virtual memory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1.2.2 Secondary storage  / The need for secondary storage </a:t>
                      </a:r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Common types of storage: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optical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magnetic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solid state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Suitable storage devices and storage media for a given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The advantages and disadvantages of different storage devices and storage media relating to these characteristics: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9034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capacity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speed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portability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durability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reliability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cost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link: </a:t>
            </a:r>
            <a:r>
              <a:rPr lang="en-GB" dirty="0">
                <a:hlinkClick r:id="rId2"/>
              </a:rPr>
              <a:t>https://student.craigndave.org/videos/slr1-2-memory-and-storage</a:t>
            </a:r>
            <a:endParaRPr lang="en-GB" dirty="0"/>
          </a:p>
        </p:txBody>
      </p:sp>
      <p:pic>
        <p:nvPicPr>
          <p:cNvPr id="60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813884" y="871552"/>
            <a:ext cx="31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/>
              <a:t>1.2 – Memory and storage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71619"/>
              </p:ext>
            </p:extLst>
          </p:nvPr>
        </p:nvGraphicFramePr>
        <p:xfrm>
          <a:off x="179512" y="564976"/>
          <a:ext cx="8784975" cy="624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341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Need to Revise</a:t>
                      </a:r>
                      <a:endParaRPr lang="en-GB" sz="12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Revised Once</a:t>
                      </a:r>
                      <a:endParaRPr lang="en-GB" sz="12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Got it!</a:t>
                      </a:r>
                      <a:endParaRPr lang="en-GB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1.2.3 Units</a:t>
                      </a:r>
                      <a:endParaRPr lang="en-GB" sz="12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The units of data storage: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 </a:t>
                      </a:r>
                      <a:r>
                        <a:rPr lang="en-GB" sz="1200" b="0" dirty="0" smtClean="0"/>
                        <a:t>Bit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Nibble </a:t>
                      </a:r>
                      <a:r>
                        <a:rPr lang="en-GB" sz="1200" b="0" dirty="0" smtClean="0"/>
                        <a:t>(4 bits)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40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Byte </a:t>
                      </a:r>
                      <a:r>
                        <a:rPr lang="en-GB" sz="1200" b="0" dirty="0" smtClean="0"/>
                        <a:t>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lvl="1"/>
                      <a:r>
                        <a:rPr lang="en-GB" sz="1200" b="0" dirty="0" smtClean="0"/>
                        <a:t>Kilobyte </a:t>
                      </a:r>
                      <a:r>
                        <a:rPr lang="en-GB" sz="1200" b="0" dirty="0" smtClean="0"/>
                        <a:t>(1,000 bytes or 1 KB)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Megabyte </a:t>
                      </a:r>
                      <a:r>
                        <a:rPr lang="en-GB" sz="1200" b="0" dirty="0" smtClean="0"/>
                        <a:t>(1,000 KB)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Gigabyte </a:t>
                      </a:r>
                      <a:r>
                        <a:rPr lang="en-GB" sz="1200" b="0" dirty="0" smtClean="0"/>
                        <a:t>(1,000 MB)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Terabyte </a:t>
                      </a:r>
                      <a:r>
                        <a:rPr lang="en-GB" sz="1200" b="0" dirty="0" smtClean="0"/>
                        <a:t>(1,000 GB)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Petabyte </a:t>
                      </a:r>
                      <a:r>
                        <a:rPr lang="en-GB" sz="1200" b="0" dirty="0" smtClean="0"/>
                        <a:t>(1,000 TB)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How data needs to be converted into a binary format to be processed by a computer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Data capacity and calculation of data capacity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90342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1.2.4 Data </a:t>
                      </a:r>
                      <a:r>
                        <a:rPr lang="en-GB" sz="1200" b="1" dirty="0" smtClean="0"/>
                        <a:t>storage / Numbers</a:t>
                      </a:r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9A5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How to convert positive denary whole numbers to binary numbers (up to and including 8 bits) and vice versa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How to add two binary integers together (up to and including 8 bits) and explain overflow errors which may occur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How to convert positive denary whole numbers into 2-digit hexadecimal numbers and vice versa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How to convert binary integers to their hexadecimal equivalents and vice versa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 </a:t>
                      </a:r>
                      <a:r>
                        <a:rPr lang="en-GB" sz="1200" dirty="0" smtClean="0"/>
                        <a:t>Binary shifts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67433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96336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676456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67433" y="15078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596336" y="15078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676456" y="15078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67433" y="179584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596336" y="179584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676456" y="179584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67433" y="21558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596336" y="21558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676456" y="21558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267433" y="24439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596336" y="24439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76456" y="24439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267433" y="27319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596336" y="27319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676456" y="27319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267433" y="301998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596336" y="301998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676456" y="301998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267433" y="33569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596336" y="33569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676456" y="33569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267433" y="364043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596336" y="364043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676456" y="364043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67433" y="39560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596336" y="39560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676456" y="39560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267433" y="42441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596336" y="42441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676456" y="42441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267433" y="45811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596336" y="45811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676456" y="45811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267433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596336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676456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267433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596336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676456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267433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596336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676456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267433" y="6260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596336" y="6260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676456" y="6260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267433" y="654837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596336" y="654837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676456" y="654837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19"/>
            <a:ext cx="2267744" cy="555357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200" dirty="0"/>
              <a:t>Video tutorial link: </a:t>
            </a:r>
            <a:r>
              <a:rPr lang="en-GB" sz="1200" dirty="0">
                <a:hlinkClick r:id="rId2"/>
              </a:rPr>
              <a:t>https://student.craigndave.org/videos/slr1-2-memory-and-storage</a:t>
            </a:r>
            <a:endParaRPr lang="en-GB" sz="1200" dirty="0"/>
          </a:p>
        </p:txBody>
      </p:sp>
      <p:pic>
        <p:nvPicPr>
          <p:cNvPr id="60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813884" y="871552"/>
            <a:ext cx="312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2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/>
              <a:t>1.2 – Memory and storage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61803"/>
              </p:ext>
            </p:extLst>
          </p:nvPr>
        </p:nvGraphicFramePr>
        <p:xfrm>
          <a:off x="179512" y="521333"/>
          <a:ext cx="8784975" cy="60040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86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Need to Revise</a:t>
                      </a:r>
                      <a:endParaRPr lang="en-GB" sz="12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Revised Once</a:t>
                      </a:r>
                      <a:endParaRPr lang="en-GB" sz="12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Got it!</a:t>
                      </a:r>
                      <a:endParaRPr lang="en-GB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Characters </a:t>
                      </a:r>
                      <a:endParaRPr lang="en-GB" sz="12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The use of binary codes to represent characters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The term ‘character set’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The relationship between the number of bits per character in a character set, and the number of characters which can be represented, e.g.: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ASCII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Unicode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Images </a:t>
                      </a:r>
                      <a:endParaRPr lang="en-GB" sz="1200" dirty="0" smtClean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9A5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How an image is represented as a series of pixels, represented in binary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Metadata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The effect of colour depth and resolution on: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quality of the image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size of an image file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090342"/>
                  </a:ext>
                </a:extLst>
              </a:tr>
              <a:tr h="301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Sound </a:t>
                      </a:r>
                      <a:endParaRPr lang="en-GB" sz="1200" dirty="0" smtClean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9A57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6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How sound can be sampled and stored in digital form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6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The effect of sample rate, duration and bit depth on: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621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playback quality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1157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 The size of a sound file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67433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96336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676456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67433" y="15078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596336" y="15078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676456" y="15078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67433" y="19168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596336" y="19168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676456" y="19168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67433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596336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676456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267433" y="25649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596336" y="25649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676456" y="25649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267433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596336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676456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267433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596336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676456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267433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596336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676456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67433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596336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676456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267433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596336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676456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267433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596336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676456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267433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596336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676456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267433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596336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676456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267433" y="6260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596336" y="6260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676456" y="6260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19"/>
            <a:ext cx="2267744" cy="555357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200" dirty="0"/>
              <a:t>Video tutorial link: </a:t>
            </a:r>
            <a:r>
              <a:rPr lang="en-GB" sz="1200" dirty="0">
                <a:hlinkClick r:id="rId2"/>
              </a:rPr>
              <a:t>https://student.craigndave.org/videos/slr1-2-memory-and-storage</a:t>
            </a:r>
            <a:endParaRPr lang="en-GB" sz="1200" dirty="0"/>
          </a:p>
        </p:txBody>
      </p:sp>
      <p:pic>
        <p:nvPicPr>
          <p:cNvPr id="60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3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/>
              <a:t>1.2 – Memory and storage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5001"/>
              </p:ext>
            </p:extLst>
          </p:nvPr>
        </p:nvGraphicFramePr>
        <p:xfrm>
          <a:off x="179512" y="836712"/>
          <a:ext cx="8784975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90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</a:t>
                      </a:r>
                      <a:r>
                        <a:rPr lang="en-GB" sz="1400" dirty="0" smtClean="0"/>
                        <a:t>j277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Need to Revise</a:t>
                      </a:r>
                      <a:endParaRPr lang="en-GB" sz="12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Revised Once</a:t>
                      </a:r>
                      <a:endParaRPr lang="en-GB" sz="12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Got it!</a:t>
                      </a:r>
                      <a:endParaRPr lang="en-GB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02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1.2.5 Compression </a:t>
                      </a:r>
                      <a:endParaRPr lang="en-GB" sz="16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C7623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ADB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0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need for compression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90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Types of compression: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02">
                <a:tc>
                  <a:txBody>
                    <a:bodyPr/>
                    <a:lstStyle/>
                    <a:p>
                      <a:pPr lvl="1"/>
                      <a:r>
                        <a:rPr lang="en-GB" sz="1400" dirty="0" err="1" smtClean="0"/>
                        <a:t>Lossy</a:t>
                      </a:r>
                      <a:r>
                        <a:rPr lang="en-GB" sz="1400" dirty="0" smtClean="0"/>
                        <a:t>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90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 Lossless </a:t>
                      </a:r>
                      <a:endParaRPr lang="en-GB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67433" y="146848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596336" y="146848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676456" y="146848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67433" y="17795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596336" y="17795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676456" y="17795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267433" y="206758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596336" y="206758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676456" y="206758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267433" y="241423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596336" y="241423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676456" y="241423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90065"/>
            <a:ext cx="8784974" cy="346647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1200" dirty="0"/>
              <a:t>Video tutorial link: </a:t>
            </a:r>
            <a:r>
              <a:rPr lang="en-GB" sz="1200" dirty="0">
                <a:hlinkClick r:id="rId2"/>
              </a:rPr>
              <a:t>https://student.craigndave.org/videos/slr1-2-memory-and-storage</a:t>
            </a:r>
            <a:endParaRPr lang="en-GB" sz="1200" dirty="0"/>
          </a:p>
        </p:txBody>
      </p:sp>
      <p:pic>
        <p:nvPicPr>
          <p:cNvPr id="60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8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2800" b="1" dirty="0"/>
              <a:t>1.3 – Computer networks, connections and protocols </a:t>
            </a:r>
            <a:r>
              <a:rPr lang="en-GB" sz="28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91069"/>
              </p:ext>
            </p:extLst>
          </p:nvPr>
        </p:nvGraphicFramePr>
        <p:xfrm>
          <a:off x="179512" y="736808"/>
          <a:ext cx="8784975" cy="591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1.3.1 Networks and topologies </a:t>
                      </a:r>
                      <a:endParaRPr lang="en-GB" sz="1400" b="1" dirty="0"/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Types of network: </a:t>
                      </a:r>
                      <a:endParaRPr lang="en-GB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LAN (Local Area Network)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WAN (Wide Area Network)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Factors that affect the performance of networks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different roles of computers in a client-server and a peer-to-peer network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hardware needed to connect stand-alone computers into a Local Area Network: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Wireless </a:t>
                      </a:r>
                      <a:r>
                        <a:rPr lang="en-GB" sz="1400" dirty="0" smtClean="0"/>
                        <a:t>access points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Routers / Switches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NIC (Network Interface Controller/Card)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Transmission </a:t>
                      </a:r>
                      <a:r>
                        <a:rPr lang="en-GB" sz="1400" dirty="0" smtClean="0"/>
                        <a:t>media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internet as a worldwide collection of computer networks: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DNS (Domain Name Server)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Hosting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</a:t>
                      </a:r>
                      <a:r>
                        <a:rPr lang="en-GB" sz="1400" dirty="0" smtClean="0"/>
                        <a:t>cloud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Web servers and clients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Star and Mesh network topologies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7089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7089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70892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217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217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6217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93737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93737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93737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2254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2254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2254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552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552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5552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86916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86916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86916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1571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1571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1571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4452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4452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4452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7332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7332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73325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://student.craigndave.org/videos/slr1-3-computer-networks-connections-and-protocols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5965075" y="60664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293978" y="60664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8374098" y="60664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965075" y="63957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293978" y="63957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8374098" y="63957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6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2800" b="1" dirty="0"/>
              <a:t>1.3 – Computer networks, connections and protocols </a:t>
            </a:r>
            <a:r>
              <a:rPr lang="en-GB" sz="2800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846329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1.3.2 Wired and wireless networks, protocols and layers</a:t>
                      </a:r>
                      <a:endParaRPr lang="en-GB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94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Modes of connection: 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Wired 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Ethernet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Wireless </a:t>
                      </a:r>
                      <a:endParaRPr lang="en-GB" sz="1200" b="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Wi-Fi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168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Bluetooth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Encryption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480936"/>
                  </a:ext>
                </a:extLst>
              </a:tr>
              <a:tr h="190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IP addressing and MAC addressing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95039"/>
                  </a:ext>
                </a:extLst>
              </a:tr>
              <a:tr h="190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669750"/>
                  </a:ext>
                </a:extLst>
              </a:tr>
              <a:tr h="190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Common protocols including: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54482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TCP/IP (Transmission Control Protocol/Internet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HTTP (Hyper Text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HTTPS (Hyper Text Transfer Protocol Secure)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FTP (File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POP (Post Office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IMAP (Internet Message Access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SMTP (Simple Mail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</a:t>
                      </a:r>
                      <a:r>
                        <a:rPr lang="en-GB" sz="1200" dirty="0" smtClean="0"/>
                        <a:t>concept of layers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5649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5649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5649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1666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1666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1666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046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046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046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45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45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45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48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48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48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3647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3647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3647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32450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2450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2450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61253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61253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61253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</a:t>
            </a:r>
            <a:r>
              <a:rPr lang="en-GB" dirty="0" smtClean="0"/>
              <a:t>link: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://student.craigndave.org/videos/slr1-3-computer-networks-connections-and-protocols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Rectangle 54"/>
          <p:cNvSpPr/>
          <p:nvPr/>
        </p:nvSpPr>
        <p:spPr>
          <a:xfrm>
            <a:off x="5965075" y="59457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293978" y="59457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8374098" y="594575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965075" y="62750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293978" y="62750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8374098" y="627502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2645933" y="276896"/>
            <a:ext cx="26459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1.3.2 Wired and wireless networks, protocols and layers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GB" sz="1200" dirty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Modes of connection: 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Wired 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• Ethernet 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Wireless 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• Wi-Fi 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• Bluetooth </a:t>
            </a:r>
          </a:p>
          <a:p>
            <a:r>
              <a:rPr lang="en-GB" sz="1200" dirty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Encryption </a:t>
            </a:r>
          </a:p>
          <a:p>
            <a:r>
              <a:rPr lang="en-GB" sz="1200" dirty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IP addressing and MAC addressing </a:t>
            </a:r>
          </a:p>
          <a:p>
            <a:r>
              <a:rPr lang="en-GB" sz="1200" dirty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Standards </a:t>
            </a:r>
          </a:p>
          <a:p>
            <a:r>
              <a:rPr lang="en-GB" sz="1200" dirty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Common protocols including: 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TCP/IP (Transmission Control Protocol/Internet Protocol) </a:t>
            </a:r>
          </a:p>
          <a:p>
            <a:r>
              <a:rPr lang="pt-BR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HTTP (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Hyper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Text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Transfer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Protocol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pt-BR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HTTPS (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Hyper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Text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Transfer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Protocol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Secure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pt-BR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FTP (File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Transfer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Protocol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POP (Post Office Protocol) </a:t>
            </a:r>
          </a:p>
          <a:p>
            <a:r>
              <a:rPr lang="en-GB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IMAP (Internet Message Access Protocol) </a:t>
            </a:r>
          </a:p>
          <a:p>
            <a:r>
              <a:rPr lang="pt-BR" sz="1200" dirty="0">
                <a:solidFill>
                  <a:srgbClr val="000000"/>
                </a:solidFill>
                <a:latin typeface="Courier New" panose="02070309020205020404" pitchFamily="49" charset="0"/>
              </a:rPr>
              <a:t>o 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SMTP (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Simple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Mail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Transfer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pt-BR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Protocol</a:t>
            </a:r>
            <a:r>
              <a:rPr lang="pt-BR" sz="12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en-GB" sz="1200" dirty="0">
                <a:solidFill>
                  <a:srgbClr val="000000"/>
                </a:solidFill>
                <a:latin typeface="Wingdings" panose="05000000000000000000" pitchFamily="2" charset="2"/>
              </a:rPr>
              <a:t>¨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The concept of layers 	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965075" y="29006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293978" y="29006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8374098" y="29006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965075" y="65653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293978" y="65653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8374098" y="65653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2162</Words>
  <Application>Microsoft Office PowerPoint</Application>
  <PresentationFormat>On-screen Show (4:3)</PresentationFormat>
  <Paragraphs>438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Office Theme</vt:lpstr>
      <vt:lpstr>OCR GCSE Computer Science Revision Checklist</vt:lpstr>
      <vt:lpstr>1.1 – Systems Architecture</vt:lpstr>
      <vt:lpstr>1.1 – Systems Architecture</vt:lpstr>
      <vt:lpstr>1.2 – Memory and storage</vt:lpstr>
      <vt:lpstr>1.2 – Memory and storage</vt:lpstr>
      <vt:lpstr>1.2 – Memory and storage</vt:lpstr>
      <vt:lpstr>1.2 – Memory and storage</vt:lpstr>
      <vt:lpstr>1.3 – Computer networks, connections and protocols  </vt:lpstr>
      <vt:lpstr>1.3 – Computer networks, connections and protocols  </vt:lpstr>
      <vt:lpstr>1.4 – Network security  </vt:lpstr>
      <vt:lpstr>1.5 – Systems software  </vt:lpstr>
      <vt:lpstr>1.6 – Ethical, legal, cultural and environmental concerns</vt:lpstr>
      <vt:lpstr>Content of Computational thinking, algorithms and programming (J277/02)</vt:lpstr>
      <vt:lpstr>2.1 – Algorithms</vt:lpstr>
      <vt:lpstr>2.1 – Algorithms</vt:lpstr>
      <vt:lpstr>2.2 – Programming fundamentals  </vt:lpstr>
      <vt:lpstr>2.2 – Programming fundamentals  </vt:lpstr>
      <vt:lpstr>2.3 – Producing robust programs  </vt:lpstr>
      <vt:lpstr>2.4 – Boolean logic</vt:lpstr>
      <vt:lpstr>2.5 – Programming languages and Integrated Development Environments </vt:lpstr>
      <vt:lpstr>OCR GCSE Computer Science Revision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GCSE Computer Science Revision Checklist</dc:title>
  <dc:creator>Mr Caglar</dc:creator>
  <cp:lastModifiedBy>Caglar</cp:lastModifiedBy>
  <cp:revision>122</cp:revision>
  <dcterms:created xsi:type="dcterms:W3CDTF">2018-03-17T17:38:11Z</dcterms:created>
  <dcterms:modified xsi:type="dcterms:W3CDTF">2023-10-21T14:24:25Z</dcterms:modified>
</cp:coreProperties>
</file>